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8" r:id="rId2"/>
    <p:sldId id="354" r:id="rId3"/>
    <p:sldId id="356" r:id="rId4"/>
    <p:sldId id="358" r:id="rId5"/>
    <p:sldId id="377" r:id="rId6"/>
    <p:sldId id="360" r:id="rId7"/>
    <p:sldId id="361" r:id="rId8"/>
    <p:sldId id="369" r:id="rId9"/>
    <p:sldId id="370" r:id="rId10"/>
    <p:sldId id="383" r:id="rId11"/>
    <p:sldId id="384" r:id="rId12"/>
    <p:sldId id="385" r:id="rId13"/>
    <p:sldId id="386" r:id="rId14"/>
    <p:sldId id="263" r:id="rId15"/>
    <p:sldId id="262" r:id="rId16"/>
    <p:sldId id="261" r:id="rId17"/>
    <p:sldId id="305" r:id="rId18"/>
    <p:sldId id="308" r:id="rId19"/>
    <p:sldId id="309" r:id="rId20"/>
    <p:sldId id="306" r:id="rId21"/>
    <p:sldId id="310" r:id="rId22"/>
    <p:sldId id="304" r:id="rId23"/>
    <p:sldId id="307" r:id="rId24"/>
    <p:sldId id="371" r:id="rId25"/>
    <p:sldId id="271" r:id="rId26"/>
    <p:sldId id="269" r:id="rId27"/>
    <p:sldId id="325" r:id="rId28"/>
    <p:sldId id="270" r:id="rId29"/>
    <p:sldId id="272" r:id="rId30"/>
    <p:sldId id="382" r:id="rId31"/>
    <p:sldId id="350" r:id="rId32"/>
    <p:sldId id="351" r:id="rId33"/>
    <p:sldId id="328" r:id="rId34"/>
    <p:sldId id="329" r:id="rId35"/>
    <p:sldId id="277" r:id="rId36"/>
    <p:sldId id="278" r:id="rId37"/>
    <p:sldId id="279" r:id="rId38"/>
    <p:sldId id="332" r:id="rId39"/>
    <p:sldId id="280" r:id="rId40"/>
    <p:sldId id="373" r:id="rId41"/>
    <p:sldId id="374" r:id="rId42"/>
    <p:sldId id="284" r:id="rId43"/>
    <p:sldId id="283" r:id="rId44"/>
    <p:sldId id="341" r:id="rId45"/>
    <p:sldId id="355" r:id="rId46"/>
    <p:sldId id="343" r:id="rId47"/>
    <p:sldId id="344" r:id="rId48"/>
    <p:sldId id="345" r:id="rId49"/>
    <p:sldId id="346" r:id="rId50"/>
    <p:sldId id="372" r:id="rId51"/>
    <p:sldId id="375" r:id="rId52"/>
    <p:sldId id="376" r:id="rId53"/>
    <p:sldId id="378" r:id="rId54"/>
    <p:sldId id="379" r:id="rId55"/>
    <p:sldId id="380" r:id="rId56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CC274"/>
    <a:srgbClr val="07C190"/>
    <a:srgbClr val="3000A8"/>
    <a:srgbClr val="002776"/>
    <a:srgbClr val="BA9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971ED1F7-FA04-47DA-91FB-AD626AE4FD4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F47EE084-DEFB-44B9-A4CB-8E1921EF7EF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9616A6AD-6B06-46D1-B301-F0BDDD19B4A3}" type="datetimeFigureOut">
              <a:rPr lang="en-US"/>
              <a:pPr>
                <a:defRPr/>
              </a:pPr>
              <a:t>10/1/2020</a:t>
            </a:fld>
            <a:endParaRPr lang="en-US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xmlns="" id="{BCC75E55-CFC8-4AF2-8C31-E23601A45B1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xmlns="" id="{D7326ECE-DF9F-49B3-AB36-D0BBF98204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5699E2C-C34A-46D6-827F-EF5EABD2F61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8E48145-4FC1-492F-8C44-0B1278F5CE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83BE0A0-FB0E-4F9D-8E41-0E64826C40B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>
            <a:extLst>
              <a:ext uri="{FF2B5EF4-FFF2-40B4-BE49-F238E27FC236}">
                <a16:creationId xmlns:a16="http://schemas.microsoft.com/office/drawing/2014/main" xmlns="" id="{4C9F3662-1A70-41B0-A37D-A799827EB19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>
            <a:extLst>
              <a:ext uri="{FF2B5EF4-FFF2-40B4-BE49-F238E27FC236}">
                <a16:creationId xmlns:a16="http://schemas.microsoft.com/office/drawing/2014/main" xmlns="" id="{E352F5FE-039C-472D-A771-C835194029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en-US"/>
              <a:t>Ср</a:t>
            </a:r>
          </a:p>
        </p:txBody>
      </p:sp>
      <p:sp>
        <p:nvSpPr>
          <p:cNvPr id="59396" name="Slide Number Placeholder 3">
            <a:extLst>
              <a:ext uri="{FF2B5EF4-FFF2-40B4-BE49-F238E27FC236}">
                <a16:creationId xmlns:a16="http://schemas.microsoft.com/office/drawing/2014/main" xmlns="" id="{D059238A-860A-4801-9758-0F8AE5BC44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008F574-72ED-4C7D-B5DD-06841297C550}" type="slidenum">
              <a:rPr lang="en-US" altLang="en-US"/>
              <a:pPr/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>
            <a:extLst>
              <a:ext uri="{FF2B5EF4-FFF2-40B4-BE49-F238E27FC236}">
                <a16:creationId xmlns:a16="http://schemas.microsoft.com/office/drawing/2014/main" xmlns="" id="{27324385-6E15-45BB-AC61-06DE9E94A22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>
            <a:extLst>
              <a:ext uri="{FF2B5EF4-FFF2-40B4-BE49-F238E27FC236}">
                <a16:creationId xmlns:a16="http://schemas.microsoft.com/office/drawing/2014/main" xmlns="" id="{96F2011E-1872-4358-8C0E-DFAF939C235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0420" name="Slide Number Placeholder 3">
            <a:extLst>
              <a:ext uri="{FF2B5EF4-FFF2-40B4-BE49-F238E27FC236}">
                <a16:creationId xmlns:a16="http://schemas.microsoft.com/office/drawing/2014/main" xmlns="" id="{8159FC59-F3E7-43BD-8C1B-1DBEA86777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603B44A-23DB-4E8A-84A9-65902A34E163}" type="slidenum">
              <a:rPr lang="en-US" altLang="en-US"/>
              <a:pPr/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384220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608272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62038"/>
            <a:ext cx="20574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62038"/>
            <a:ext cx="60198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574647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27556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584156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8758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8758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495890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035379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1632405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96653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624728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249517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xmlns="" id="{BE36079C-2EC7-4BBB-9B02-22808CD959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0620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xmlns="" id="{7B2EC6ED-480D-4A8C-86AC-0A9C31BE58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28758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/>
              <a:t>Click to edit Master text styles</a:t>
            </a:r>
          </a:p>
          <a:p>
            <a:pPr lvl="1"/>
            <a:r>
              <a:rPr lang="sr-Latn-CS" altLang="en-US"/>
              <a:t>Second level</a:t>
            </a:r>
          </a:p>
          <a:p>
            <a:pPr lvl="2"/>
            <a:r>
              <a:rPr lang="sr-Latn-CS" altLang="en-US"/>
              <a:t>Third level</a:t>
            </a:r>
          </a:p>
          <a:p>
            <a:pPr lvl="3"/>
            <a:r>
              <a:rPr lang="sr-Latn-CS" altLang="en-US"/>
              <a:t>Fourth level</a:t>
            </a:r>
          </a:p>
          <a:p>
            <a:pPr lvl="4"/>
            <a:r>
              <a:rPr lang="sr-Latn-CS" altLang="en-US"/>
              <a:t>Fifth level</a:t>
            </a:r>
          </a:p>
        </p:txBody>
      </p:sp>
      <p:pic>
        <p:nvPicPr>
          <p:cNvPr id="1028" name="Picture 8" descr="LOGO">
            <a:extLst>
              <a:ext uri="{FF2B5EF4-FFF2-40B4-BE49-F238E27FC236}">
                <a16:creationId xmlns:a16="http://schemas.microsoft.com/office/drawing/2014/main" xmlns="" id="{62887E3C-1DD7-4E4A-BF25-7C0F3B986B6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00250" y="0"/>
            <a:ext cx="485775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xmlns="" id="{077762AE-8364-4F72-BFA0-46B7CCCE75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214438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Објективни преглед срца и великих крвних судова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xmlns="" id="{BF5D78F7-36D5-4172-83B5-060D200E1B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28625" y="5000625"/>
            <a:ext cx="8229600" cy="16557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sr-Cyrl-C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Доц</a:t>
            </a:r>
            <a:r>
              <a:rPr lang="en-US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. др Иван Симић</a:t>
            </a:r>
            <a:endParaRPr lang="sr-Latn-CS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buFontTx/>
              <a:buNone/>
            </a:pPr>
            <a:r>
              <a:rPr lang="sr-Cyrl-CS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Основне струковне студије</a:t>
            </a:r>
          </a:p>
          <a:p>
            <a:pPr algn="ctr" eaLnBrk="1" hangingPunct="1">
              <a:buFontTx/>
              <a:buNone/>
            </a:pPr>
            <a:r>
              <a:rPr lang="sr-Cyrl-CS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Клиничка пропедевтика</a:t>
            </a:r>
            <a:endParaRPr lang="en-US" altLang="en-US" sz="2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AAJLRHV0.jpg" descr="AAJLRHV0">
            <a:extLst>
              <a:ext uri="{FF2B5EF4-FFF2-40B4-BE49-F238E27FC236}">
                <a16:creationId xmlns:a16="http://schemas.microsoft.com/office/drawing/2014/main" xmlns="" id="{40EBBED0-7394-4584-9C53-C47075E1A1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357438"/>
            <a:ext cx="3567112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0CCCE8E-821A-4B94-BD0F-DCB77D5C3373}"/>
              </a:ext>
            </a:extLst>
          </p:cNvPr>
          <p:cNvSpPr txBox="1"/>
          <p:nvPr/>
        </p:nvSpPr>
        <p:spPr>
          <a:xfrm>
            <a:off x="3923928" y="6466443"/>
            <a:ext cx="1473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r-Cyrl-RS" dirty="0"/>
              <a:t>Недеља 4-5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381"/>
    </mc:Choice>
    <mc:Fallback>
      <p:transition spd="slow" advTm="7381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3">
            <a:extLst>
              <a:ext uri="{FF2B5EF4-FFF2-40B4-BE49-F238E27FC236}">
                <a16:creationId xmlns:a16="http://schemas.microsoft.com/office/drawing/2014/main" xmlns="" id="{0C78F036-84ED-408E-B9A0-18EBACAA2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FF0000"/>
                </a:solidFill>
              </a:rPr>
              <a:t>Кључни циљеви сестринске анамнезе и прегледа КВС</a:t>
            </a:r>
          </a:p>
        </p:txBody>
      </p:sp>
      <p:sp>
        <p:nvSpPr>
          <p:cNvPr id="11267" name="Content Placeholder 4">
            <a:extLst>
              <a:ext uri="{FF2B5EF4-FFF2-40B4-BE49-F238E27FC236}">
                <a16:creationId xmlns:a16="http://schemas.microsoft.com/office/drawing/2014/main" xmlns="" id="{0156D652-68F8-44CB-816C-88DC0DEC07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/>
              <a:t>Скрининг фактора ризика</a:t>
            </a:r>
          </a:p>
          <a:p>
            <a:r>
              <a:rPr lang="en-US" altLang="en-US" sz="2000"/>
              <a:t>Брзо препознавање симптома и знакова карактеристичних за одређена КВ обољења</a:t>
            </a:r>
          </a:p>
          <a:p>
            <a:r>
              <a:rPr lang="en-US" altLang="en-US" sz="2000"/>
              <a:t>Упознавање пацијента са природом обољења и предстојећим дијагностичким и терапијским поступцима</a:t>
            </a:r>
          </a:p>
          <a:p>
            <a:r>
              <a:rPr lang="en-US" altLang="en-US" sz="2000"/>
              <a:t>Едукација о потреби промене животних и дијeтарних навика</a:t>
            </a:r>
          </a:p>
          <a:p>
            <a:r>
              <a:rPr lang="en-US" altLang="en-US" sz="2000"/>
              <a:t>Едукација о препорученој физичкој активности</a:t>
            </a:r>
          </a:p>
          <a:p>
            <a:r>
              <a:rPr lang="en-US" altLang="en-US" sz="2000"/>
              <a:t>Разумевање индивидуалних разлика и специфичности заједнице у којој пацијент живи (језик, религија, социоекономски статус) са циљем што успешнијег лечења и рехабилитације</a:t>
            </a:r>
          </a:p>
          <a:p>
            <a:endParaRPr lang="en-US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9687"/>
    </mc:Choice>
    <mc:Fallback>
      <p:transition spd="slow" advTm="89687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xmlns="" id="{894D35A5-F0BC-491F-8924-B9A5E94A10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sz="3200">
                <a:solidFill>
                  <a:srgbClr val="FF0000"/>
                </a:solidFill>
              </a:rPr>
              <a:t>Сестринска анамнеза код обољења КВС</a:t>
            </a:r>
            <a:endParaRPr lang="en-US" altLang="en-US" sz="3200">
              <a:solidFill>
                <a:srgbClr val="FF0000"/>
              </a:solidFill>
            </a:endParaRP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xmlns="" id="{1B69648D-1D07-448B-8EA1-61C3A312B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sr-Cyrl-RS" altLang="en-US"/>
              <a:t>Бол у грудима:</a:t>
            </a:r>
          </a:p>
          <a:p>
            <a:r>
              <a:rPr lang="sr-Cyrl-RS" altLang="en-US" sz="2800"/>
              <a:t>Локализација</a:t>
            </a:r>
          </a:p>
          <a:p>
            <a:r>
              <a:rPr lang="sr-Cyrl-RS" altLang="en-US" sz="2800"/>
              <a:t>Квалитет</a:t>
            </a:r>
          </a:p>
          <a:p>
            <a:r>
              <a:rPr lang="sr-Cyrl-RS" altLang="en-US" sz="2800"/>
              <a:t>Трајање</a:t>
            </a:r>
          </a:p>
          <a:p>
            <a:r>
              <a:rPr lang="sr-Cyrl-RS" altLang="en-US" sz="2800"/>
              <a:t>Однос према напору и другим провоцирајућим факторима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0728"/>
    </mc:Choice>
    <mc:Fallback>
      <p:transition spd="slow" advTm="80728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xmlns="" id="{1C4F13CA-4F81-4266-8C67-98FC8FC5E4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sz="3200">
                <a:solidFill>
                  <a:srgbClr val="FF0000"/>
                </a:solidFill>
              </a:rPr>
              <a:t>Диференцијална дијагноза бола у грудима</a:t>
            </a:r>
            <a:endParaRPr lang="en-US" altLang="en-US" sz="3200">
              <a:solidFill>
                <a:srgbClr val="FF0000"/>
              </a:solidFill>
            </a:endParaRP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xmlns="" id="{BB26C291-8DE4-4C99-AA86-1909189278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altLang="en-US" sz="2400"/>
              <a:t>Аортна стеноза, хипертрофична кардиомиопатија</a:t>
            </a:r>
          </a:p>
          <a:p>
            <a:r>
              <a:rPr lang="sr-Cyrl-RS" altLang="en-US" sz="2400"/>
              <a:t>Перикардитис</a:t>
            </a:r>
          </a:p>
          <a:p>
            <a:r>
              <a:rPr lang="sr-Cyrl-RS" altLang="en-US" sz="2400"/>
              <a:t>Дисекција аорте</a:t>
            </a:r>
          </a:p>
          <a:p>
            <a:r>
              <a:rPr lang="sr-Cyrl-RS" altLang="en-US" sz="2400"/>
              <a:t>Плућна емболија</a:t>
            </a:r>
          </a:p>
          <a:p>
            <a:r>
              <a:rPr lang="sr-Cyrl-RS" altLang="en-US" sz="2400"/>
              <a:t>Плеуритис</a:t>
            </a:r>
          </a:p>
          <a:p>
            <a:r>
              <a:rPr lang="sr-Cyrl-RS" altLang="en-US" sz="2400"/>
              <a:t>Пнеумоторакс</a:t>
            </a:r>
          </a:p>
          <a:p>
            <a:r>
              <a:rPr lang="sr-Cyrl-RS" altLang="en-US" sz="2400"/>
              <a:t>Болести ГИТ (ГЕРБ, х. хернија, улкус, панкреатитис)</a:t>
            </a:r>
          </a:p>
          <a:p>
            <a:r>
              <a:rPr lang="sr-Cyrl-RS" altLang="en-US" sz="2400"/>
              <a:t>Мишићно-скелетне болести</a:t>
            </a:r>
          </a:p>
          <a:p>
            <a:r>
              <a:rPr lang="en-US" altLang="en-US" sz="2400"/>
              <a:t>Herpes zoster</a:t>
            </a:r>
            <a:endParaRPr lang="sr-Cyrl-RS" altLang="en-US" sz="2400"/>
          </a:p>
          <a:p>
            <a:r>
              <a:rPr lang="sr-Cyrl-RS" altLang="en-US" sz="2400"/>
              <a:t>Емоционална и психијатријска стања</a:t>
            </a:r>
          </a:p>
          <a:p>
            <a:endParaRPr lang="sr-Cyrl-RS" altLang="en-US"/>
          </a:p>
          <a:p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4266"/>
    </mc:Choice>
    <mc:Fallback>
      <p:transition spd="slow" advTm="84266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xmlns="" id="{88D9F659-0610-4EF6-ADCC-3F8A5348C8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altLang="en-US" sz="3200">
                <a:solidFill>
                  <a:srgbClr val="FF0000"/>
                </a:solidFill>
              </a:rPr>
              <a:t>Други најчешћи симптоми код болести КВС</a:t>
            </a:r>
            <a:endParaRPr lang="en-US" altLang="en-US" sz="3200">
              <a:solidFill>
                <a:srgbClr val="FF0000"/>
              </a:solidFill>
            </a:endParaRP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xmlns="" id="{72FFEDA5-2B50-4242-B33F-2278B0BD4C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altLang="en-US"/>
              <a:t>Недостатак ваздуха (диспнеја)</a:t>
            </a:r>
          </a:p>
          <a:p>
            <a:r>
              <a:rPr lang="sr-Cyrl-RS" altLang="en-US"/>
              <a:t>Губитак свести (синкопа)-9% изазвано кардијалним узроцима</a:t>
            </a:r>
          </a:p>
          <a:p>
            <a:r>
              <a:rPr lang="sr-Cyrl-RS" altLang="en-US"/>
              <a:t>Осећај неправилног срчаног рада (палпитације)</a:t>
            </a:r>
            <a:endParaRPr lang="en-US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2608"/>
    </mc:Choice>
    <mc:Fallback>
      <p:transition spd="slow" advTm="52608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Content Placeholder 2">
            <a:extLst>
              <a:ext uri="{FF2B5EF4-FFF2-40B4-BE49-F238E27FC236}">
                <a16:creationId xmlns:a16="http://schemas.microsoft.com/office/drawing/2014/main" xmlns="" id="{D27D5385-5F4D-445F-84E7-D0990CCE0F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313" y="2687638"/>
            <a:ext cx="8229600" cy="3813175"/>
          </a:xfrm>
        </p:spPr>
        <p:txBody>
          <a:bodyPr/>
          <a:lstStyle/>
          <a:p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Инспекција</a:t>
            </a:r>
          </a:p>
          <a:p>
            <a:pPr>
              <a:buFontTx/>
              <a:buNone/>
            </a:pP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Палпација</a:t>
            </a:r>
          </a:p>
          <a:p>
            <a:pPr>
              <a:buFontTx/>
              <a:buNone/>
            </a:pP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Перкусија</a:t>
            </a:r>
          </a:p>
          <a:p>
            <a:pPr>
              <a:buFontTx/>
              <a:buNone/>
            </a:pP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Аускултација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3" name="Rectangle 2">
            <a:extLst>
              <a:ext uri="{FF2B5EF4-FFF2-40B4-BE49-F238E27FC236}">
                <a16:creationId xmlns:a16="http://schemas.microsoft.com/office/drawing/2014/main" xmlns="" id="{78F34113-3673-4C1F-B688-665C3BE7E4A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214438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Објективни преглед срца и великих крвних судова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5" descr="C:\Users\Srdjan\Desktop\Pulse-palpation.jpg">
            <a:extLst>
              <a:ext uri="{FF2B5EF4-FFF2-40B4-BE49-F238E27FC236}">
                <a16:creationId xmlns:a16="http://schemas.microsoft.com/office/drawing/2014/main" xmlns="" id="{0F3B2F35-07F2-465B-B1A0-1F4AA9CF3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63" y="2881313"/>
            <a:ext cx="2571750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6" descr="C:\Users\Srdjan\Desktop\percussion.png">
            <a:extLst>
              <a:ext uri="{FF2B5EF4-FFF2-40B4-BE49-F238E27FC236}">
                <a16:creationId xmlns:a16="http://schemas.microsoft.com/office/drawing/2014/main" xmlns="" id="{C364E587-51F6-4E51-AD58-68DBAE32B7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881313"/>
            <a:ext cx="2576513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7" descr="C:\Users\Srdjan\Desktop\4-1-2-1-stethoscope.jpg">
            <a:extLst>
              <a:ext uri="{FF2B5EF4-FFF2-40B4-BE49-F238E27FC236}">
                <a16:creationId xmlns:a16="http://schemas.microsoft.com/office/drawing/2014/main" xmlns="" id="{E1191612-CB37-4650-A7A8-5C50F0B613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6313" y="5024438"/>
            <a:ext cx="2643187" cy="176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4430"/>
    </mc:Choice>
    <mc:Fallback>
      <p:transition spd="slow" advTm="2443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Content Placeholder 2">
            <a:extLst>
              <a:ext uri="{FF2B5EF4-FFF2-40B4-BE49-F238E27FC236}">
                <a16:creationId xmlns:a16="http://schemas.microsoft.com/office/drawing/2014/main" xmlns="" id="{D0FE7CC3-E30E-44B1-AC39-66AB028A07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88" y="2205038"/>
            <a:ext cx="8229600" cy="431958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Latn-C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Активност и став</a:t>
            </a:r>
            <a:r>
              <a:rPr lang="sr-Latn-CS" altLang="en-US" sz="28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пацијента</a:t>
            </a:r>
          </a:p>
          <a:p>
            <a:pPr eaLnBrk="1" hangingPunct="1">
              <a:lnSpc>
                <a:spcPct val="90000"/>
              </a:lnSpc>
            </a:pPr>
            <a:r>
              <a:rPr lang="sr-Latn-C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Цијаноза </a:t>
            </a:r>
            <a:endParaRPr lang="en-US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периферног типа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централног типа</a:t>
            </a:r>
            <a:endParaRPr lang="sr-Latn-C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Cyrl-C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Изглед </a:t>
            </a: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лица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промене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sr-Latn-C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кстремитет</a:t>
            </a:r>
            <a:r>
              <a:rPr lang="sr-Cyrl-CS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отоци</a:t>
            </a:r>
          </a:p>
          <a:p>
            <a:pPr eaLnBrk="1" hangingPunct="1">
              <a:lnSpc>
                <a:spcPct val="90000"/>
              </a:lnSpc>
            </a:pP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промене</a:t>
            </a:r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xmlns="" id="{25AF28F8-2EBC-469D-A35D-6C8F104D83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000125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Општа инспекција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4154"/>
    </mc:Choice>
    <mc:Fallback>
      <p:transition spd="slow" advTm="24154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Content Placeholder 3" descr="hs">
            <a:extLst>
              <a:ext uri="{FF2B5EF4-FFF2-40B4-BE49-F238E27FC236}">
                <a16:creationId xmlns:a16="http://schemas.microsoft.com/office/drawing/2014/main" xmlns="" id="{CE3C737C-A48D-4F7A-9E74-616DF11221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Text Box 4">
            <a:extLst>
              <a:ext uri="{FF2B5EF4-FFF2-40B4-BE49-F238E27FC236}">
                <a16:creationId xmlns:a16="http://schemas.microsoft.com/office/drawing/2014/main" xmlns="" id="{2FA14902-F7D7-493F-B122-9F2797772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4221163"/>
            <a:ext cx="58324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Cyrl-CS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ПОЛОЖАЈ ПАЦИЈЕНТА У ПОСТЕЉИ:</a:t>
            </a:r>
          </a:p>
          <a:p>
            <a:pPr eaLnBrk="1" hangingPunct="1">
              <a:spcBef>
                <a:spcPct val="50000"/>
              </a:spcBef>
            </a:pPr>
            <a:r>
              <a:rPr lang="sr-Cyrl-CS" altLang="en-US" sz="2800">
                <a:latin typeface="Times New Roman" panose="02020603050405020304" pitchFamily="18" charset="0"/>
              </a:rPr>
              <a:t>- Активан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sr-Cyrl-CS" altLang="en-US" sz="2800">
                <a:latin typeface="Times New Roman" panose="02020603050405020304" pitchFamily="18" charset="0"/>
              </a:rPr>
              <a:t> Пасиван</a:t>
            </a:r>
          </a:p>
          <a:p>
            <a:pPr eaLnBrk="1" hangingPunct="1">
              <a:spcBef>
                <a:spcPct val="50000"/>
              </a:spcBef>
              <a:buFontTx/>
              <a:buChar char="-"/>
            </a:pPr>
            <a:r>
              <a:rPr lang="sr-Cyrl-CS" altLang="en-US" sz="2800">
                <a:latin typeface="Times New Roman" panose="02020603050405020304" pitchFamily="18" charset="0"/>
              </a:rPr>
              <a:t> Принудан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2652"/>
    </mc:Choice>
    <mc:Fallback>
      <p:transition spd="slow" advTm="62652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>
            <a:extLst>
              <a:ext uri="{FF2B5EF4-FFF2-40B4-BE49-F238E27FC236}">
                <a16:creationId xmlns:a16="http://schemas.microsoft.com/office/drawing/2014/main" xmlns="" id="{5B3675D4-A94B-4209-9F57-74D3BFEA6E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5805488"/>
            <a:ext cx="3816350" cy="6365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CS" altLang="en-US" sz="2800">
                <a:latin typeface="Times New Roman" panose="02020603050405020304" pitchFamily="18" charset="0"/>
              </a:rPr>
              <a:t>централна цијаноза</a:t>
            </a:r>
            <a:endParaRPr lang="en-US" altLang="en-US" sz="2800">
              <a:latin typeface="Times New Roman" panose="02020603050405020304" pitchFamily="18" charset="0"/>
            </a:endParaRPr>
          </a:p>
        </p:txBody>
      </p:sp>
      <p:pic>
        <p:nvPicPr>
          <p:cNvPr id="18435" name="Picture 4" descr="cijanoza">
            <a:extLst>
              <a:ext uri="{FF2B5EF4-FFF2-40B4-BE49-F238E27FC236}">
                <a16:creationId xmlns:a16="http://schemas.microsoft.com/office/drawing/2014/main" xmlns="" id="{385568C5-C831-41BF-B8C1-28E350606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2349500"/>
            <a:ext cx="3311525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2">
            <a:extLst>
              <a:ext uri="{FF2B5EF4-FFF2-40B4-BE49-F238E27FC236}">
                <a16:creationId xmlns:a16="http://schemas.microsoft.com/office/drawing/2014/main" xmlns="" id="{DA2E702B-671F-464A-B0C7-F84F1CBE79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0001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Општа инспекција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37" name="Picture 7" descr="upper_cyanosis2">
            <a:extLst>
              <a:ext uri="{FF2B5EF4-FFF2-40B4-BE49-F238E27FC236}">
                <a16:creationId xmlns:a16="http://schemas.microsoft.com/office/drawing/2014/main" xmlns="" id="{161879F2-7478-4A7A-AEFB-0B0B3C22B0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349500"/>
            <a:ext cx="403225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Rectangle 8">
            <a:extLst>
              <a:ext uri="{FF2B5EF4-FFF2-40B4-BE49-F238E27FC236}">
                <a16:creationId xmlns:a16="http://schemas.microsoft.com/office/drawing/2014/main" xmlns="" id="{56687BDA-D76F-4088-A484-136DA502E1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7900" y="5805488"/>
            <a:ext cx="3816350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latin typeface="Times New Roman" panose="02020603050405020304" pitchFamily="18" charset="0"/>
              </a:rPr>
              <a:t>периферна цијаноза</a:t>
            </a:r>
            <a:endParaRPr lang="en-US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4599"/>
    </mc:Choice>
    <mc:Fallback>
      <p:transition spd="slow" advTm="24599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xmlns="" id="{90A1E012-1DF5-442D-A522-E664EEB867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5805488"/>
            <a:ext cx="7848600" cy="5032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l-SI" altLang="en-US" sz="2800">
                <a:latin typeface="Times New Roman" panose="02020603050405020304" pitchFamily="18" charset="0"/>
              </a:rPr>
              <a:t>facies mitralis</a:t>
            </a:r>
            <a:endParaRPr lang="en-US" altLang="en-US" sz="2800">
              <a:latin typeface="Times New Roman" panose="02020603050405020304" pitchFamily="18" charset="0"/>
            </a:endParaRPr>
          </a:p>
        </p:txBody>
      </p:sp>
      <p:sp>
        <p:nvSpPr>
          <p:cNvPr id="19459" name="Rectangle 2">
            <a:extLst>
              <a:ext uri="{FF2B5EF4-FFF2-40B4-BE49-F238E27FC236}">
                <a16:creationId xmlns:a16="http://schemas.microsoft.com/office/drawing/2014/main" xmlns="" id="{8AA1FECD-9255-40FA-A3EA-C390C45484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0001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Општа инспекција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460" name="Picture 7" descr="mitralna stenoza">
            <a:extLst>
              <a:ext uri="{FF2B5EF4-FFF2-40B4-BE49-F238E27FC236}">
                <a16:creationId xmlns:a16="http://schemas.microsoft.com/office/drawing/2014/main" xmlns="" id="{03634FB3-9EB9-4A98-9401-FBD2A5255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2133600"/>
            <a:ext cx="2808287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9" descr="facies mitralis">
            <a:extLst>
              <a:ext uri="{FF2B5EF4-FFF2-40B4-BE49-F238E27FC236}">
                <a16:creationId xmlns:a16="http://schemas.microsoft.com/office/drawing/2014/main" xmlns="" id="{93D96EDE-635D-4E0A-A9CE-5FFFE72AA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33600"/>
            <a:ext cx="3600450" cy="352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111"/>
    </mc:Choice>
    <mc:Fallback>
      <p:transition spd="slow" advTm="15111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xmlns="" id="{9D5359FB-0350-4158-BBFE-663B86E67E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1550" y="5661025"/>
            <a:ext cx="2881313" cy="5032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l-SI" altLang="en-US" sz="2800">
                <a:latin typeface="Times New Roman" panose="02020603050405020304" pitchFamily="18" charset="0"/>
              </a:rPr>
              <a:t>xanthelasma</a:t>
            </a:r>
            <a:endParaRPr lang="en-US" altLang="en-US" sz="2800">
              <a:latin typeface="Times New Roman" panose="02020603050405020304" pitchFamily="18" charset="0"/>
            </a:endParaRPr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xmlns="" id="{9D871D50-D977-4C8B-851F-7D1EA668C9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0001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Општа инспекција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4" name="Picture 6" descr="Xanthelasma2-300x187">
            <a:extLst>
              <a:ext uri="{FF2B5EF4-FFF2-40B4-BE49-F238E27FC236}">
                <a16:creationId xmlns:a16="http://schemas.microsoft.com/office/drawing/2014/main" xmlns="" id="{43CE1FCE-B198-479A-BDAD-62D36D27E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825" y="2349500"/>
            <a:ext cx="285750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7" descr="xanthelasma-16286_3_thumbnail">
            <a:extLst>
              <a:ext uri="{FF2B5EF4-FFF2-40B4-BE49-F238E27FC236}">
                <a16:creationId xmlns:a16="http://schemas.microsoft.com/office/drawing/2014/main" xmlns="" id="{ACC41C18-6FBC-48A6-A66C-924D30D78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565400"/>
            <a:ext cx="1944687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9">
            <a:extLst>
              <a:ext uri="{FF2B5EF4-FFF2-40B4-BE49-F238E27FC236}">
                <a16:creationId xmlns:a16="http://schemas.microsoft.com/office/drawing/2014/main" xmlns="" id="{166AE0E9-DBA6-4798-803D-6C66F108B5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1667" t="25185" r="27083" b="16296"/>
          <a:stretch>
            <a:fillRect/>
          </a:stretch>
        </p:blipFill>
        <p:spPr bwMode="auto">
          <a:xfrm>
            <a:off x="5508625" y="2420938"/>
            <a:ext cx="3455988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Rectangle 10">
            <a:extLst>
              <a:ext uri="{FF2B5EF4-FFF2-40B4-BE49-F238E27FC236}">
                <a16:creationId xmlns:a16="http://schemas.microsoft.com/office/drawing/2014/main" xmlns="" id="{3859C75C-6D88-4E15-BE9E-8BF716518A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0063" y="5734050"/>
            <a:ext cx="3240087" cy="50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sl-SI" altLang="en-US" sz="2800">
                <a:latin typeface="Times New Roman" panose="02020603050405020304" pitchFamily="18" charset="0"/>
              </a:rPr>
              <a:t>Lichtstein</a:t>
            </a:r>
            <a:r>
              <a:rPr lang="en-US" altLang="en-US" sz="2800">
                <a:latin typeface="Times New Roman" panose="02020603050405020304" pitchFamily="18" charset="0"/>
                <a:cs typeface="Arial" panose="020B0604020202020204" pitchFamily="34" charset="0"/>
              </a:rPr>
              <a:t>‘</a:t>
            </a:r>
            <a:r>
              <a:rPr lang="sl-SI" altLang="en-US" sz="2800">
                <a:latin typeface="Times New Roman" panose="02020603050405020304" pitchFamily="18" charset="0"/>
                <a:cs typeface="Arial" panose="020B0604020202020204" pitchFamily="34" charset="0"/>
              </a:rPr>
              <a:t>s</a:t>
            </a:r>
            <a:r>
              <a:rPr lang="sl-SI" altLang="en-US" sz="2800">
                <a:latin typeface="Times New Roman" panose="02020603050405020304" pitchFamily="18" charset="0"/>
              </a:rPr>
              <a:t> sign</a:t>
            </a:r>
            <a:endParaRPr lang="en-US" altLang="en-US" sz="2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5480"/>
    </mc:Choice>
    <mc:Fallback>
      <p:transition spd="slow" advTm="2548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>
            <a:extLst>
              <a:ext uri="{FF2B5EF4-FFF2-40B4-BE49-F238E27FC236}">
                <a16:creationId xmlns:a16="http://schemas.microsoft.com/office/drawing/2014/main" xmlns="" id="{808B233E-4CEC-466A-ADCA-2B54185E54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Срчане структуре</a:t>
            </a:r>
          </a:p>
        </p:txBody>
      </p:sp>
      <p:sp>
        <p:nvSpPr>
          <p:cNvPr id="3075" name="Content Placeholder 2">
            <a:extLst>
              <a:ext uri="{FF2B5EF4-FFF2-40B4-BE49-F238E27FC236}">
                <a16:creationId xmlns:a16="http://schemas.microsoft.com/office/drawing/2014/main" xmlns="" id="{3AFBBE8C-EEA3-49E5-A55B-D5377383BA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Перикард</a:t>
            </a:r>
          </a:p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Срчани мишић</a:t>
            </a:r>
          </a:p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Срчане шупљине</a:t>
            </a:r>
          </a:p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Залисци</a:t>
            </a:r>
          </a:p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Крвни судови</a:t>
            </a:r>
          </a:p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Нерви</a:t>
            </a:r>
          </a:p>
        </p:txBody>
      </p:sp>
      <p:pic>
        <p:nvPicPr>
          <p:cNvPr id="3076" name="Picture 3" descr="AAGQUWT0">
            <a:extLst>
              <a:ext uri="{FF2B5EF4-FFF2-40B4-BE49-F238E27FC236}">
                <a16:creationId xmlns:a16="http://schemas.microsoft.com/office/drawing/2014/main" xmlns="" id="{B1DBC5D0-B4AE-40BF-9DC3-7236B5E29B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0438" y="2214563"/>
            <a:ext cx="5214937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960"/>
    </mc:Choice>
    <mc:Fallback>
      <p:transition spd="slow" advTm="1896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xmlns="" id="{02028D97-2227-457F-AC9A-6228DF90EA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850" y="5949950"/>
            <a:ext cx="5543550" cy="5032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CS" altLang="en-US" sz="2800">
                <a:latin typeface="Times New Roman" panose="02020603050405020304" pitchFamily="18" charset="0"/>
              </a:rPr>
              <a:t>тестасти отоци потколеница</a:t>
            </a:r>
            <a:endParaRPr lang="en-US" altLang="en-US" sz="2800">
              <a:latin typeface="Times New Roman" panose="02020603050405020304" pitchFamily="18" charset="0"/>
            </a:endParaRPr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xmlns="" id="{B894B12D-49EC-46DB-A401-96D171910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0001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Општа инспекција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508" name="Picture 9" descr="extremities_massive_edema">
            <a:extLst>
              <a:ext uri="{FF2B5EF4-FFF2-40B4-BE49-F238E27FC236}">
                <a16:creationId xmlns:a16="http://schemas.microsoft.com/office/drawing/2014/main" xmlns="" id="{68CF2247-7AD3-490E-91B3-D124FEF02F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2636838"/>
            <a:ext cx="4537075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10" descr="otoci potkolenica">
            <a:extLst>
              <a:ext uri="{FF2B5EF4-FFF2-40B4-BE49-F238E27FC236}">
                <a16:creationId xmlns:a16="http://schemas.microsoft.com/office/drawing/2014/main" xmlns="" id="{134DF80B-C163-47F0-93C7-F41520DA7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205038"/>
            <a:ext cx="3240088" cy="364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11" descr="edem ekstremiteta">
            <a:extLst>
              <a:ext uri="{FF2B5EF4-FFF2-40B4-BE49-F238E27FC236}">
                <a16:creationId xmlns:a16="http://schemas.microsoft.com/office/drawing/2014/main" xmlns="" id="{36DA4758-947D-4023-9232-F703FAC8F5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916113"/>
            <a:ext cx="2160588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4627"/>
    </mc:Choice>
    <mc:Fallback>
      <p:transition spd="slow" advTm="14627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xmlns="" id="{9816E8A5-EE88-4682-B66D-C336C3FA13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850" y="5949950"/>
            <a:ext cx="5543550" cy="50323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r-Cyrl-CS" altLang="en-US" sz="2800">
                <a:latin typeface="Times New Roman" panose="02020603050405020304" pitchFamily="18" charset="0"/>
              </a:rPr>
              <a:t>промене на екстремитетима</a:t>
            </a:r>
            <a:endParaRPr lang="en-US" altLang="en-US" sz="2800">
              <a:latin typeface="Times New Roman" panose="02020603050405020304" pitchFamily="18" charset="0"/>
            </a:endParaRPr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xmlns="" id="{548A187B-0265-4523-840B-64B5F740D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0001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Општа инспекција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532" name="Picture 6" descr="disease_trichinosis-ashz-090311">
            <a:extLst>
              <a:ext uri="{FF2B5EF4-FFF2-40B4-BE49-F238E27FC236}">
                <a16:creationId xmlns:a16="http://schemas.microsoft.com/office/drawing/2014/main" xmlns="" id="{F4301CC3-3C77-47D6-98C4-46D9E6B470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2492375"/>
            <a:ext cx="4032250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7">
            <a:extLst>
              <a:ext uri="{FF2B5EF4-FFF2-40B4-BE49-F238E27FC236}">
                <a16:creationId xmlns:a16="http://schemas.microsoft.com/office/drawing/2014/main" xmlns="" id="{635A0842-2D04-4286-9D12-647FF1CE53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250" t="32593" r="31250" b="20000"/>
          <a:stretch>
            <a:fillRect/>
          </a:stretch>
        </p:blipFill>
        <p:spPr bwMode="auto">
          <a:xfrm>
            <a:off x="4859338" y="2349500"/>
            <a:ext cx="3657600" cy="3167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777"/>
    </mc:Choice>
    <mc:Fallback>
      <p:transition spd="slow" advTm="10777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Content Placeholder 3" descr="woman-heart-surgery-scar">
            <a:extLst>
              <a:ext uri="{FF2B5EF4-FFF2-40B4-BE49-F238E27FC236}">
                <a16:creationId xmlns:a16="http://schemas.microsoft.com/office/drawing/2014/main" xmlns="" id="{98730856-DA7B-4A66-BBA0-2E7328D23D6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95288" y="2781300"/>
            <a:ext cx="4032250" cy="3560763"/>
          </a:xfrm>
        </p:spPr>
      </p:pic>
      <p:pic>
        <p:nvPicPr>
          <p:cNvPr id="23555" name="Picture 5" descr="medjurebarno uvlacenje">
            <a:extLst>
              <a:ext uri="{FF2B5EF4-FFF2-40B4-BE49-F238E27FC236}">
                <a16:creationId xmlns:a16="http://schemas.microsoft.com/office/drawing/2014/main" xmlns="" id="{7C02F951-614B-4C30-83CD-534900E249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781300"/>
            <a:ext cx="3743325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Rectangle 2">
            <a:extLst>
              <a:ext uri="{FF2B5EF4-FFF2-40B4-BE49-F238E27FC236}">
                <a16:creationId xmlns:a16="http://schemas.microsoft.com/office/drawing/2014/main" xmlns="" id="{2E4F3DE1-03B4-4D3E-9288-2CE40469BB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43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Инспекција предсрчаног предела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638"/>
    </mc:Choice>
    <mc:Fallback>
      <p:transition spd="slow" advTm="28638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xmlns="" id="{78A0CBFF-EDA3-462A-BB7B-A0B66C819D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5805488"/>
            <a:ext cx="5689600" cy="636587"/>
          </a:xfrm>
        </p:spPr>
        <p:txBody>
          <a:bodyPr/>
          <a:lstStyle/>
          <a:p>
            <a:r>
              <a:rPr lang="sr-Cyrl-CS" altLang="en-US">
                <a:latin typeface="Times New Roman" panose="02020603050405020304" pitchFamily="18" charset="0"/>
              </a:rPr>
              <a:t>дистензија југуларних вена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pic>
        <p:nvPicPr>
          <p:cNvPr id="24579" name="Picture 7" descr="jugular venous distension">
            <a:extLst>
              <a:ext uri="{FF2B5EF4-FFF2-40B4-BE49-F238E27FC236}">
                <a16:creationId xmlns:a16="http://schemas.microsoft.com/office/drawing/2014/main" xmlns="" id="{D6A732E5-7F0D-44DA-8B78-504065FB44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750" y="2492375"/>
            <a:ext cx="3527425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0" name="Picture 8" descr="jugular venous 2">
            <a:extLst>
              <a:ext uri="{FF2B5EF4-FFF2-40B4-BE49-F238E27FC236}">
                <a16:creationId xmlns:a16="http://schemas.microsoft.com/office/drawing/2014/main" xmlns="" id="{E13F9EC5-6D32-4DEB-BDDF-EBEB5FDDC1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7900" y="2492375"/>
            <a:ext cx="3810000" cy="300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1" name="Rectangle 2">
            <a:extLst>
              <a:ext uri="{FF2B5EF4-FFF2-40B4-BE49-F238E27FC236}">
                <a16:creationId xmlns:a16="http://schemas.microsoft.com/office/drawing/2014/main" xmlns="" id="{2B8CF1F3-3149-46C8-B2E8-ADBA9AC989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43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Инспекција предсрчаног предела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334"/>
    </mc:Choice>
    <mc:Fallback>
      <p:transition spd="slow" advTm="12334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xmlns="" id="{B41C426B-462B-47BD-A093-5D3A53644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Процена централног венског притиска</a:t>
            </a:r>
          </a:p>
        </p:txBody>
      </p:sp>
      <p:pic>
        <p:nvPicPr>
          <p:cNvPr id="25603" name="AAGQUYN0.jpg" descr="AAGQUYN0">
            <a:extLst>
              <a:ext uri="{FF2B5EF4-FFF2-40B4-BE49-F238E27FC236}">
                <a16:creationId xmlns:a16="http://schemas.microsoft.com/office/drawing/2014/main" xmlns="" id="{F3E2A210-9129-4DB4-91EC-3C6EAA17B07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35013" y="2287588"/>
            <a:ext cx="7673975" cy="452596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0030"/>
    </mc:Choice>
    <mc:Fallback>
      <p:transition spd="slow" advTm="4003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2">
            <a:extLst>
              <a:ext uri="{FF2B5EF4-FFF2-40B4-BE49-F238E27FC236}">
                <a16:creationId xmlns:a16="http://schemas.microsoft.com/office/drawing/2014/main" xmlns="" id="{41152B8B-0914-481F-B639-7E99810F8E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2349500"/>
            <a:ext cx="8750300" cy="4165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Latn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Пацијент лежи или седи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Лекар је са десне стране пацијента</a:t>
            </a:r>
          </a:p>
          <a:p>
            <a:pPr eaLnBrk="1" hangingPunct="1">
              <a:lnSpc>
                <a:spcPct val="80000"/>
              </a:lnSpc>
            </a:pPr>
            <a:r>
              <a:rPr lang="sr-Latn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се обавља шаком или врховима прстију</a:t>
            </a:r>
          </a:p>
          <a:p>
            <a:pPr eaLnBrk="1" hangingPunct="1">
              <a:lnSpc>
                <a:spcPct val="80000"/>
              </a:lnSpc>
            </a:pPr>
            <a:endParaRPr lang="sr-Latn-CS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ИКТУС је нормално у V МРП, 1цм медијално од </a:t>
            </a: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леве медиоклавикуларне линије (</a:t>
            </a:r>
            <a:r>
              <a:rPr lang="sr-Latn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l.medioklavicularis l.sin</a:t>
            </a: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, површине </a:t>
            </a: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око </a:t>
            </a:r>
            <a:r>
              <a:rPr lang="sr-Latn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1цм</a:t>
            </a: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 (величина јагодице прста)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sr-Latn-CS" altLang="en-U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Тешко се иктус одређује код гојазних, емфизема, излива</a:t>
            </a:r>
            <a:endParaRPr lang="sr-Cyrl-CS" altLang="en-US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sr-Latn-CS" altLang="en-US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“Herzer-ов знак” </a:t>
            </a:r>
            <a:r>
              <a:rPr lang="sr-Latn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у ХДК, у</a:t>
            </a: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sr-Latn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 procesus xуphoideus</a:t>
            </a: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Latn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 удар дилатиране ДК</a:t>
            </a:r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xmlns="" id="{9958A6BB-7F2D-4EE9-99C1-E46CA9247D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928688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Палпација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3938"/>
    </mc:Choice>
    <mc:Fallback>
      <p:transition spd="slow" advTm="63938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Content Placeholder 2">
            <a:extLst>
              <a:ext uri="{FF2B5EF4-FFF2-40B4-BE49-F238E27FC236}">
                <a16:creationId xmlns:a16="http://schemas.microsoft.com/office/drawing/2014/main" xmlns="" id="{B454F113-6617-453E-82BC-7F0E9E619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625" y="3117850"/>
            <a:ext cx="8229600" cy="36687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ТОКОМ СТРУЈАЊА КРВИ КРОЗ НОРМАЛНА УШЋА НЕМА НИКАКВОГ ТРЕПЕРЕЊА</a:t>
            </a:r>
          </a:p>
          <a:p>
            <a:pPr eaLnBrk="1" hangingPunct="1">
              <a:lnSpc>
                <a:spcPct val="90000"/>
              </a:lnSpc>
            </a:pP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СИСТОЛНО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ДИЈАСТОЛНО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СИСТОЛНО-ДИЈАСТОЛНО</a:t>
            </a:r>
            <a:endParaRPr lang="en-U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xmlns="" id="{262D8DD8-93D2-4BE2-9393-4073254D7C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428750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Палпација треперења </a:t>
            </a: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(thrill, fremisement)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1446"/>
    </mc:Choice>
    <mc:Fallback>
      <p:transition spd="slow" advTm="31446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xmlns="" id="{1B85F5DA-8DC0-40AD-B0B8-2C000DC8F5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5805488"/>
            <a:ext cx="8064500" cy="636587"/>
          </a:xfrm>
        </p:spPr>
        <p:txBody>
          <a:bodyPr/>
          <a:lstStyle/>
          <a:p>
            <a:r>
              <a:rPr lang="sr-Cyrl-CS" altLang="en-US">
                <a:latin typeface="Times New Roman" panose="02020603050405020304" pitchFamily="18" charset="0"/>
              </a:rPr>
              <a:t>најчешће прати јаке, интензивне шумове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xmlns="" id="{BDFDB6D1-5A2D-4591-8745-C7E4093A8C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43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Палпација треперења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8676" name="Picture 6" descr="cardiac_pmi">
            <a:extLst>
              <a:ext uri="{FF2B5EF4-FFF2-40B4-BE49-F238E27FC236}">
                <a16:creationId xmlns:a16="http://schemas.microsoft.com/office/drawing/2014/main" xmlns="" id="{CFD0BDE2-F386-4DBA-91A3-D5013B8711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20938"/>
            <a:ext cx="3887788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7" name="Picture 7" descr="cardiac_pmi2">
            <a:extLst>
              <a:ext uri="{FF2B5EF4-FFF2-40B4-BE49-F238E27FC236}">
                <a16:creationId xmlns:a16="http://schemas.microsoft.com/office/drawing/2014/main" xmlns="" id="{4B3F2394-69AF-4CED-A911-B5C41FD133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492375"/>
            <a:ext cx="3816350" cy="302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63"/>
    </mc:Choice>
    <mc:Fallback>
      <p:transition spd="slow" advTm="9063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Content Placeholder 2">
            <a:extLst>
              <a:ext uri="{FF2B5EF4-FFF2-40B4-BE49-F238E27FC236}">
                <a16:creationId xmlns:a16="http://schemas.microsoft.com/office/drawing/2014/main" xmlns="" id="{C46E746A-FCAB-499A-8409-969C21EBE2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930525"/>
            <a:ext cx="8229600" cy="3162300"/>
          </a:xfrm>
        </p:spPr>
        <p:txBody>
          <a:bodyPr/>
          <a:lstStyle/>
          <a:p>
            <a:pPr eaLnBrk="1" hangingPunct="1"/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Одређивање облика и величине срца</a:t>
            </a:r>
          </a:p>
          <a:p>
            <a:pPr eaLnBrk="1" hangingPunct="1"/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Јасан нетимпаничан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потмуо 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релативна тмулост)</a:t>
            </a:r>
          </a:p>
          <a:p>
            <a:pPr eaLnBrk="1" hangingPunct="1"/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Потмулост </a:t>
            </a:r>
            <a:r>
              <a:rPr lang="en-U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тмулост 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апсолутна тмулост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представља срце непрекривено плућним паренхимом</a:t>
            </a:r>
            <a:endParaRPr lang="en-U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xmlns="" id="{78565627-A6EB-44F3-8054-5FE1634B99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Перкусија срца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9" name="Text Box 7">
            <a:extLst>
              <a:ext uri="{FF2B5EF4-FFF2-40B4-BE49-F238E27FC236}">
                <a16:creationId xmlns:a16="http://schemas.microsoft.com/office/drawing/2014/main" xmlns="" id="{E3B7A6A1-72AC-4C57-AFFF-7D9E7487F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860800"/>
            <a:ext cx="82089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sr-Cyrl-CS" altLang="en-US" sz="2800" b="1">
                <a:solidFill>
                  <a:srgbClr val="FF0000"/>
                </a:solidFill>
              </a:rPr>
              <a:t>ДАНАС ИМА САМО ИСТОРИЈСКИ ЗНАЧАЈ !!!</a:t>
            </a:r>
            <a:endParaRPr lang="en-US" altLang="en-US" sz="2800" b="1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259"/>
    </mc:Choice>
    <mc:Fallback>
      <p:transition spd="slow" advTm="152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>
            <a:extLst>
              <a:ext uri="{FF2B5EF4-FFF2-40B4-BE49-F238E27FC236}">
                <a16:creationId xmlns:a16="http://schemas.microsoft.com/office/drawing/2014/main" xmlns="" id="{CCA3C494-613D-44D1-89CC-CDB3B8A9A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313" y="5516563"/>
            <a:ext cx="8605837" cy="1008062"/>
          </a:xfrm>
        </p:spPr>
        <p:txBody>
          <a:bodyPr/>
          <a:lstStyle/>
          <a:p>
            <a:pPr eaLnBrk="1" hangingPunct="1"/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I тон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­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затварање АВ залистака</a:t>
            </a:r>
          </a:p>
          <a:p>
            <a:pPr eaLnBrk="1" hangingPunct="1"/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II тон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sr-Latn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затварање семилунарних залистак</a:t>
            </a:r>
            <a:r>
              <a:rPr lang="sr-Cyrl-C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endParaRPr lang="sr-Latn-C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xmlns="" id="{7B3EC22B-DFFD-4DDC-B4D6-E0AA60C889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Аускултација</a:t>
            </a: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срца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24" name="Picture 8" descr="cardiac_auscultation">
            <a:extLst>
              <a:ext uri="{FF2B5EF4-FFF2-40B4-BE49-F238E27FC236}">
                <a16:creationId xmlns:a16="http://schemas.microsoft.com/office/drawing/2014/main" xmlns="" id="{CD71E277-658A-4389-8D8E-8825AB87A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2349500"/>
            <a:ext cx="4248150" cy="318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10" descr="vitals_stethoscope_combi">
            <a:extLst>
              <a:ext uri="{FF2B5EF4-FFF2-40B4-BE49-F238E27FC236}">
                <a16:creationId xmlns:a16="http://schemas.microsoft.com/office/drawing/2014/main" xmlns="" id="{ACA57E63-F132-4CFD-ADC2-0A874C683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349500"/>
            <a:ext cx="3671887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3120"/>
    </mc:Choice>
    <mc:Fallback>
      <p:transition spd="slow" advTm="4312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3" descr="AAGQUWW0">
            <a:extLst>
              <a:ext uri="{FF2B5EF4-FFF2-40B4-BE49-F238E27FC236}">
                <a16:creationId xmlns:a16="http://schemas.microsoft.com/office/drawing/2014/main" xmlns="" id="{89195B3F-3662-4769-BBC3-208224E1C0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8688" y="1143000"/>
            <a:ext cx="6929437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3435"/>
    </mc:Choice>
    <mc:Fallback>
      <p:transition spd="slow" advTm="33435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xmlns="" id="{757E9BA3-5A69-41CB-A806-8EA325D8E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8625" y="857250"/>
            <a:ext cx="8229600" cy="1143000"/>
          </a:xfrm>
        </p:spPr>
        <p:txBody>
          <a:bodyPr/>
          <a:lstStyle/>
          <a:p>
            <a:r>
              <a:rPr lang="en-US" altLang="en-US"/>
              <a:t>Аускултационе тачке</a:t>
            </a:r>
          </a:p>
        </p:txBody>
      </p:sp>
      <p:pic>
        <p:nvPicPr>
          <p:cNvPr id="31747" name="Picture 4" descr="15-9">
            <a:extLst>
              <a:ext uri="{FF2B5EF4-FFF2-40B4-BE49-F238E27FC236}">
                <a16:creationId xmlns:a16="http://schemas.microsoft.com/office/drawing/2014/main" xmlns="" id="{1B30A5F1-D977-4D13-8DE2-17354ECE6E1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357438" y="2071688"/>
            <a:ext cx="4684712" cy="4700587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6264"/>
    </mc:Choice>
    <mc:Fallback>
      <p:transition spd="slow" advTm="76264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Content Placeholder 2">
            <a:extLst>
              <a:ext uri="{FF2B5EF4-FFF2-40B4-BE49-F238E27FC236}">
                <a16:creationId xmlns:a16="http://schemas.microsoft.com/office/drawing/2014/main" xmlns="" id="{5BD5F32C-1020-4D6D-8333-0BEA13F236D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68313" y="3068638"/>
            <a:ext cx="8229600" cy="3189287"/>
          </a:xfrm>
        </p:spPr>
        <p:txBody>
          <a:bodyPr/>
          <a:lstStyle/>
          <a:p>
            <a:pPr eaLnBrk="1" hangingPunct="1"/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ПРОМЕНЕ У ЈАЧИНИ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ПОЈАЧАН </a:t>
            </a: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ТОН</a:t>
            </a:r>
          </a:p>
          <a:p>
            <a:pPr eaLnBrk="1" hangingPunct="1"/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ОСЛАБЉЕН </a:t>
            </a: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ТОН</a:t>
            </a:r>
          </a:p>
          <a:p>
            <a:pPr eaLnBrk="1" hangingPunct="1"/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ПОЈАЧАН </a:t>
            </a: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ТОН</a:t>
            </a:r>
          </a:p>
          <a:p>
            <a:pPr eaLnBrk="1" hangingPunct="1"/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ОСЛАБЉЕН </a:t>
            </a: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ТОН</a:t>
            </a:r>
            <a:endParaRPr lang="en-U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xmlns="" id="{E7D7AD90-524D-47BC-9F80-B45323FA2D7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85875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Промене у срчаним тоновима          (у јачини и броју)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2203"/>
    </mc:Choice>
    <mc:Fallback>
      <p:transition spd="slow" advTm="32203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2">
            <a:extLst>
              <a:ext uri="{FF2B5EF4-FFF2-40B4-BE49-F238E27FC236}">
                <a16:creationId xmlns:a16="http://schemas.microsoft.com/office/drawing/2014/main" xmlns="" id="{353C0586-E1B3-4A64-B586-C541C9A5A3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2716213"/>
            <a:ext cx="8229600" cy="3998912"/>
          </a:xfrm>
        </p:spPr>
        <p:txBody>
          <a:bodyPr/>
          <a:lstStyle/>
          <a:p>
            <a:pPr eaLnBrk="1" hangingPunct="1"/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ПРОМЕНЕ У БРОЈУ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sr-Latn-CS" altLang="en-US" sz="1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УДВАЈАЊЕ </a:t>
            </a: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ТОНА</a:t>
            </a:r>
          </a:p>
          <a:p>
            <a:pPr eaLnBrk="1" hangingPunct="1">
              <a:buFontTx/>
              <a:buNone/>
            </a:pPr>
            <a:endParaRPr lang="sr-Latn-C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УДВАЈАЊЕ </a:t>
            </a: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ТОНА</a:t>
            </a:r>
          </a:p>
          <a:p>
            <a:pPr eaLnBrk="1" hangingPunct="1">
              <a:buFontTx/>
              <a:buNone/>
            </a:pPr>
            <a:endParaRPr lang="sr-Latn-C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ПОЈАВА ЕКСТРАТОНОВА</a:t>
            </a:r>
          </a:p>
          <a:p>
            <a:pPr eaLnBrk="1" hangingPunct="1">
              <a:buFontTx/>
              <a:buChar char="-"/>
            </a:pP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у систоли – рани ејекциони клик, касни систолни клик</a:t>
            </a:r>
          </a:p>
          <a:p>
            <a:pPr eaLnBrk="1" hangingPunct="1">
              <a:buFontTx/>
              <a:buChar char="-"/>
            </a:pP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у дијастоли -</a:t>
            </a:r>
            <a:r>
              <a:rPr lang="sr-Cyrl-C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sl-SI" alt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ТОН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xmlns="" id="{CF4B485B-F66A-4BDE-B6E2-4B2021DCD96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85875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Промене у срчаним тоновима          (у јачини и броју)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5082"/>
    </mc:Choice>
    <mc:Fallback>
      <p:transition spd="slow" advTm="15082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>
            <a:extLst>
              <a:ext uri="{FF2B5EF4-FFF2-40B4-BE49-F238E27FC236}">
                <a16:creationId xmlns:a16="http://schemas.microsoft.com/office/drawing/2014/main" xmlns="" id="{06B85AE0-9582-4782-9135-5DFEAE5BF7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5013325"/>
            <a:ext cx="8229600" cy="15113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l-SI" altLang="en-US" sz="2800" b="1">
                <a:latin typeface="Times New Roman" panose="02020603050405020304" pitchFamily="18" charset="0"/>
              </a:rPr>
              <a:t>III </a:t>
            </a:r>
            <a:r>
              <a:rPr lang="sr-Cyrl-CS" altLang="en-US" sz="2800" b="1">
                <a:latin typeface="Times New Roman" panose="02020603050405020304" pitchFamily="18" charset="0"/>
              </a:rPr>
              <a:t>тон</a:t>
            </a:r>
            <a:r>
              <a:rPr lang="sr-Cyrl-CS" altLang="en-US" sz="2800">
                <a:latin typeface="Times New Roman" panose="02020603050405020304" pitchFamily="18" charset="0"/>
              </a:rPr>
              <a:t> – брзо пуњење комора</a:t>
            </a:r>
          </a:p>
          <a:p>
            <a:pPr>
              <a:lnSpc>
                <a:spcPct val="90000"/>
              </a:lnSpc>
            </a:pPr>
            <a:r>
              <a:rPr lang="sr-Cyrl-CS" altLang="en-US" sz="2800">
                <a:latin typeface="Times New Roman" panose="02020603050405020304" pitchFamily="18" charset="0"/>
              </a:rPr>
              <a:t>физиолошки – деца, труднице</a:t>
            </a:r>
          </a:p>
          <a:p>
            <a:pPr>
              <a:lnSpc>
                <a:spcPct val="90000"/>
              </a:lnSpc>
            </a:pPr>
            <a:r>
              <a:rPr lang="sr-Cyrl-CS" altLang="en-US" sz="2800">
                <a:latin typeface="Times New Roman" panose="02020603050405020304" pitchFamily="18" charset="0"/>
              </a:rPr>
              <a:t>патолошки – протодијастолни галоп </a:t>
            </a:r>
            <a:endParaRPr lang="en-US" altLang="en-US" sz="2800">
              <a:latin typeface="Times New Roman" panose="02020603050405020304" pitchFamily="18" charset="0"/>
            </a:endParaRPr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xmlns="" id="{01653E6A-A6EB-4985-BA61-B9008E4B89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43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Екстратонови у дијастоли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820" name="Picture 5" descr="cardiac_s3">
            <a:extLst>
              <a:ext uri="{FF2B5EF4-FFF2-40B4-BE49-F238E27FC236}">
                <a16:creationId xmlns:a16="http://schemas.microsoft.com/office/drawing/2014/main" xmlns="" id="{4F814D48-B7D2-4C70-83EF-4095B46ED7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188" y="2492375"/>
            <a:ext cx="3313112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7" descr="cardiac_lateral_auscultation">
            <a:extLst>
              <a:ext uri="{FF2B5EF4-FFF2-40B4-BE49-F238E27FC236}">
                <a16:creationId xmlns:a16="http://schemas.microsoft.com/office/drawing/2014/main" xmlns="" id="{C5472A55-550E-413A-9AA1-B08CB2F61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9500"/>
            <a:ext cx="403225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8018"/>
    </mc:Choice>
    <mc:Fallback>
      <p:transition spd="slow" advTm="18018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>
            <a:extLst>
              <a:ext uri="{FF2B5EF4-FFF2-40B4-BE49-F238E27FC236}">
                <a16:creationId xmlns:a16="http://schemas.microsoft.com/office/drawing/2014/main" xmlns="" id="{E51287FB-DFA0-43C9-842F-6B0B36D35C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50825" y="5013325"/>
            <a:ext cx="8713788" cy="14398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l-SI" altLang="en-US" sz="2800" b="1"/>
              <a:t>IV </a:t>
            </a:r>
            <a:r>
              <a:rPr lang="sr-Cyrl-CS" altLang="en-US" sz="2800" b="1"/>
              <a:t>тон</a:t>
            </a:r>
            <a:r>
              <a:rPr lang="sr-Cyrl-CS" altLang="en-US" sz="2800"/>
              <a:t> – преткоморски тон, најчешће патолошки</a:t>
            </a:r>
          </a:p>
          <a:p>
            <a:pPr>
              <a:lnSpc>
                <a:spcPct val="80000"/>
              </a:lnSpc>
              <a:buFontTx/>
              <a:buChar char="-"/>
            </a:pPr>
            <a:r>
              <a:rPr lang="sr-Cyrl-CS" altLang="en-US" sz="2400"/>
              <a:t>аортна стеноза, миокардиопатије, хипертензија</a:t>
            </a:r>
          </a:p>
          <a:p>
            <a:pPr>
              <a:lnSpc>
                <a:spcPct val="80000"/>
              </a:lnSpc>
              <a:buFontTx/>
              <a:buNone/>
            </a:pPr>
            <a:endParaRPr lang="sr-Cyrl-CS" altLang="en-US" sz="1000"/>
          </a:p>
          <a:p>
            <a:pPr>
              <a:lnSpc>
                <a:spcPct val="80000"/>
              </a:lnSpc>
            </a:pPr>
            <a:r>
              <a:rPr lang="sl-SI" altLang="en-US" sz="2800"/>
              <a:t>III </a:t>
            </a:r>
            <a:r>
              <a:rPr lang="sr-Cyrl-CS" altLang="en-US" sz="2800"/>
              <a:t>и </a:t>
            </a:r>
            <a:r>
              <a:rPr lang="sl-SI" altLang="en-US" sz="2800"/>
              <a:t>IV</a:t>
            </a:r>
            <a:r>
              <a:rPr lang="sr-Cyrl-CS" altLang="en-US" sz="2800"/>
              <a:t> тон – ритам у 4 времена (галоп сумације)</a:t>
            </a:r>
            <a:endParaRPr lang="en-US" altLang="en-US" sz="2800"/>
          </a:p>
        </p:txBody>
      </p:sp>
      <p:pic>
        <p:nvPicPr>
          <p:cNvPr id="35843" name="Picture 6" descr="cardiac_s4">
            <a:extLst>
              <a:ext uri="{FF2B5EF4-FFF2-40B4-BE49-F238E27FC236}">
                <a16:creationId xmlns:a16="http://schemas.microsoft.com/office/drawing/2014/main" xmlns="" id="{688AC768-2643-465D-8594-334C5A089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088" y="2420938"/>
            <a:ext cx="36004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7" descr="cardiac_s3_s4">
            <a:extLst>
              <a:ext uri="{FF2B5EF4-FFF2-40B4-BE49-F238E27FC236}">
                <a16:creationId xmlns:a16="http://schemas.microsoft.com/office/drawing/2014/main" xmlns="" id="{DE0FF3F8-7A8B-43EF-8640-F64207305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349500"/>
            <a:ext cx="3600450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5" name="Rectangle 2">
            <a:extLst>
              <a:ext uri="{FF2B5EF4-FFF2-40B4-BE49-F238E27FC236}">
                <a16:creationId xmlns:a16="http://schemas.microsoft.com/office/drawing/2014/main" xmlns="" id="{D9664C1C-E7F7-4CE5-8475-4446DC7A4F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43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Екстратонови у дијастоли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6147"/>
    </mc:Choice>
    <mc:Fallback>
      <p:transition spd="slow" advTm="16147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Content Placeholder 2">
            <a:extLst>
              <a:ext uri="{FF2B5EF4-FFF2-40B4-BE49-F238E27FC236}">
                <a16:creationId xmlns:a16="http://schemas.microsoft.com/office/drawing/2014/main" xmlns="" id="{89CF1148-3BFD-42A6-BBEC-E020F9992F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Звек вештачких валвула</a:t>
            </a:r>
            <a:endParaRPr lang="en-U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867" name="Rectangle 2">
            <a:extLst>
              <a:ext uri="{FF2B5EF4-FFF2-40B4-BE49-F238E27FC236}">
                <a16:creationId xmlns:a16="http://schemas.microsoft.com/office/drawing/2014/main" xmlns="" id="{BF0039C1-2E92-45DD-B288-8F3BC7CCA7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Тонови вештачких валвула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868" name="Picture 2" descr="C:\Users\Srdjan\Desktop\images.jpg">
            <a:extLst>
              <a:ext uri="{FF2B5EF4-FFF2-40B4-BE49-F238E27FC236}">
                <a16:creationId xmlns:a16="http://schemas.microsoft.com/office/drawing/2014/main" xmlns="" id="{DE721E93-2EB2-4D69-AD17-3E27735FDA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997200"/>
            <a:ext cx="2881312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10">
            <a:extLst>
              <a:ext uri="{FF2B5EF4-FFF2-40B4-BE49-F238E27FC236}">
                <a16:creationId xmlns:a16="http://schemas.microsoft.com/office/drawing/2014/main" xmlns="" id="{1E3CDCDF-22CE-491D-9BAF-63F4E4C41F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171" t="20000" r="28056" b="6667"/>
          <a:stretch>
            <a:fillRect/>
          </a:stretch>
        </p:blipFill>
        <p:spPr bwMode="auto">
          <a:xfrm>
            <a:off x="4716463" y="2924175"/>
            <a:ext cx="4032250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894"/>
    </mc:Choice>
    <mc:Fallback>
      <p:transition spd="slow" advTm="26894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Content Placeholder 2">
            <a:extLst>
              <a:ext uri="{FF2B5EF4-FFF2-40B4-BE49-F238E27FC236}">
                <a16:creationId xmlns:a16="http://schemas.microsoft.com/office/drawing/2014/main" xmlns="" id="{A27C83A2-2C61-4E17-B153-0B1D23B47B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388" y="3429000"/>
            <a:ext cx="4321175" cy="28082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ОРГАНСКИ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ФУНКЦИОНАЛНИ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АНОРГАНСКИ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xmlns="" id="{E5C02FFA-0FC8-479E-84BB-C2D08A70C3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8625" y="1214438"/>
            <a:ext cx="8229600" cy="1493837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Срчани шумови</a:t>
            </a: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класификација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892" name="Picture 8" descr="female_exam">
            <a:extLst>
              <a:ext uri="{FF2B5EF4-FFF2-40B4-BE49-F238E27FC236}">
                <a16:creationId xmlns:a16="http://schemas.microsoft.com/office/drawing/2014/main" xmlns="" id="{8FD39835-014F-45DF-BD23-C20ED333CC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068638"/>
            <a:ext cx="4752975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749"/>
    </mc:Choice>
    <mc:Fallback>
      <p:transition spd="slow" advTm="10749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ontent Placeholder 2">
            <a:extLst>
              <a:ext uri="{FF2B5EF4-FFF2-40B4-BE49-F238E27FC236}">
                <a16:creationId xmlns:a16="http://schemas.microsoft.com/office/drawing/2014/main" xmlns="" id="{6FAE711D-0351-4BF3-BBC5-A5CF9BA874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2924175"/>
            <a:ext cx="8229600" cy="3673475"/>
          </a:xfrm>
        </p:spPr>
        <p:txBody>
          <a:bodyPr/>
          <a:lstStyle/>
          <a:p>
            <a:pPr eaLnBrk="1" hangingPunct="1"/>
            <a:r>
              <a:rPr lang="sr-Cyrl-CS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 настанка шума</a:t>
            </a:r>
          </a:p>
          <a:p>
            <a:pPr eaLnBrk="1" hangingPunct="1">
              <a:buFontTx/>
              <a:buChar char="-"/>
            </a:pP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систолни, дијастолни, систолно-дијастолни</a:t>
            </a:r>
            <a:endParaRPr lang="sr-Latn-C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Конфигурација шума</a:t>
            </a:r>
          </a:p>
          <a:p>
            <a:pPr eaLnBrk="1" hangingPunct="1">
              <a:buFontTx/>
              <a:buChar char="-"/>
            </a:pP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крешендо, декрешендо, облик дијаманта, облик заставе</a:t>
            </a:r>
            <a:endParaRPr lang="sr-Latn-C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најбоље чујности</a:t>
            </a:r>
          </a:p>
          <a:p>
            <a:pPr eaLnBrk="1" hangingPunct="1"/>
            <a:r>
              <a:rPr lang="sr-Cyrl-CS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Ширење</a:t>
            </a:r>
          </a:p>
          <a:p>
            <a:pPr eaLnBrk="1" hangingPunct="1"/>
            <a:r>
              <a:rPr lang="sr-Cyrl-CS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Квалитет</a:t>
            </a:r>
          </a:p>
          <a:p>
            <a:pPr eaLnBrk="1" hangingPunct="1">
              <a:buFontTx/>
              <a:buChar char="-"/>
            </a:pP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оштар, груб, мукао, котрљајући, праскав...</a:t>
            </a:r>
            <a:endParaRPr lang="sr-Latn-C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915" name="Rectangle 2">
            <a:extLst>
              <a:ext uri="{FF2B5EF4-FFF2-40B4-BE49-F238E27FC236}">
                <a16:creationId xmlns:a16="http://schemas.microsoft.com/office/drawing/2014/main" xmlns="" id="{8CD6730F-A1E9-4E95-B068-9FE3B422DF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285875"/>
            <a:ext cx="8229600" cy="14224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Срчани шумови</a:t>
            </a: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особине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5013"/>
    </mc:Choice>
    <mc:Fallback>
      <p:transition spd="slow" advTm="45013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Content Placeholder 2">
            <a:extLst>
              <a:ext uri="{FF2B5EF4-FFF2-40B4-BE49-F238E27FC236}">
                <a16:creationId xmlns:a16="http://schemas.microsoft.com/office/drawing/2014/main" xmlns="" id="{F08D7362-134F-4C03-AA08-5E960996F47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23850" y="2924175"/>
            <a:ext cx="8229600" cy="3673475"/>
          </a:xfrm>
        </p:spPr>
        <p:txBody>
          <a:bodyPr/>
          <a:lstStyle/>
          <a:p>
            <a:pPr eaLnBrk="1" hangingPunct="1"/>
            <a:r>
              <a:rPr lang="sr-Cyrl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Интензитет</a:t>
            </a:r>
          </a:p>
          <a:p>
            <a:pPr eaLnBrk="1" hangingPunct="1">
              <a:buFontTx/>
              <a:buNone/>
            </a:pPr>
            <a:endParaRPr lang="sr-Cyrl-CS" altLang="en-US" sz="1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лаб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(не мора да се чује у свим положајима болесника)</a:t>
            </a:r>
            <a:endParaRPr lang="sr-Latn-C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чујан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али променљивог интензитета</a:t>
            </a:r>
          </a:p>
          <a:p>
            <a:pPr eaLnBrk="1" hangingPunct="1">
              <a:buFontTx/>
              <a:buNone/>
            </a:pP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умерено јак</a:t>
            </a: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јасно локализован и пропагира ограничено</a:t>
            </a:r>
          </a:p>
          <a:p>
            <a:pPr eaLnBrk="1" hangingPunct="1">
              <a:buFontTx/>
              <a:buNone/>
            </a:pP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јак</a:t>
            </a: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пропагира јасно</a:t>
            </a:r>
          </a:p>
          <a:p>
            <a:pPr eaLnBrk="1" hangingPunct="1">
              <a:buFontTx/>
              <a:buNone/>
            </a:pP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веома јак</a:t>
            </a: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, читав прекордијум</a:t>
            </a:r>
          </a:p>
          <a:p>
            <a:pPr eaLnBrk="1" hangingPunct="1">
              <a:buFontTx/>
              <a:buNone/>
            </a:pP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изван прекордијума</a:t>
            </a:r>
            <a:endParaRPr lang="sr-Cyrl-CS" altLang="en-US" sz="24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939" name="Rectangle 2">
            <a:extLst>
              <a:ext uri="{FF2B5EF4-FFF2-40B4-BE49-F238E27FC236}">
                <a16:creationId xmlns:a16="http://schemas.microsoft.com/office/drawing/2014/main" xmlns="" id="{FC3F1342-BB55-4C21-8388-3F24F43B4D3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85875"/>
            <a:ext cx="8229600" cy="14224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Срчани шумови</a:t>
            </a: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особине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2267"/>
    </mc:Choice>
    <mc:Fallback>
      <p:transition spd="slow" advTm="32267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Content Placeholder 2">
            <a:extLst>
              <a:ext uri="{FF2B5EF4-FFF2-40B4-BE49-F238E27FC236}">
                <a16:creationId xmlns:a16="http://schemas.microsoft.com/office/drawing/2014/main" xmlns="" id="{C4E53758-DE45-460C-B85D-917DDF0AA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3284538"/>
            <a:ext cx="8229600" cy="3240087"/>
          </a:xfrm>
        </p:spPr>
        <p:txBody>
          <a:bodyPr/>
          <a:lstStyle/>
          <a:p>
            <a:pPr eaLnBrk="1" hangingPunct="1"/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СИСТОЛНИ ШУМОВИ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sr-Latn-CS" altLang="en-US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ротосистолни</a:t>
            </a:r>
            <a:endParaRPr lang="en-U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езосистолни</a:t>
            </a:r>
            <a:endParaRPr lang="en-U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теле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систолни</a:t>
            </a: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пан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систолни</a:t>
            </a:r>
            <a:endParaRPr lang="en-U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3" name="Rectangle 2">
            <a:extLst>
              <a:ext uri="{FF2B5EF4-FFF2-40B4-BE49-F238E27FC236}">
                <a16:creationId xmlns:a16="http://schemas.microsoft.com/office/drawing/2014/main" xmlns="" id="{BB96A31D-96E4-4368-B17A-2CA588727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285875"/>
            <a:ext cx="8229600" cy="142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Срчани шумови</a:t>
            </a: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особине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913"/>
    </mc:Choice>
    <mc:Fallback>
      <p:transition spd="slow" advTm="9913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AAGQUYB0.jpg" descr="AAGQUYB0">
            <a:extLst>
              <a:ext uri="{FF2B5EF4-FFF2-40B4-BE49-F238E27FC236}">
                <a16:creationId xmlns:a16="http://schemas.microsoft.com/office/drawing/2014/main" xmlns="" id="{44F094B7-CED3-4A1C-B4AB-C753552D3F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8938" y="1233488"/>
            <a:ext cx="3143250" cy="551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219"/>
    </mc:Choice>
    <mc:Fallback>
      <p:transition spd="slow" advTm="37219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>
            <a:extLst>
              <a:ext uri="{FF2B5EF4-FFF2-40B4-BE49-F238E27FC236}">
                <a16:creationId xmlns:a16="http://schemas.microsoft.com/office/drawing/2014/main" xmlns="" id="{EEB3BAE6-A1F2-48C8-BDEA-8FDB98685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FF0000"/>
                </a:solidFill>
              </a:rPr>
              <a:t>Најчешћи систолни шумови</a:t>
            </a:r>
          </a:p>
        </p:txBody>
      </p:sp>
      <p:sp>
        <p:nvSpPr>
          <p:cNvPr id="41987" name="Content Placeholder 2">
            <a:extLst>
              <a:ext uri="{FF2B5EF4-FFF2-40B4-BE49-F238E27FC236}">
                <a16:creationId xmlns:a16="http://schemas.microsoft.com/office/drawing/2014/main" xmlns="" id="{497A214F-9584-48DF-BAFA-B09801A580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Аортна стеноза: над аортним ушћем, мезосистолни шум, крешендо-декрешендо типа, шири се ка врату</a:t>
            </a:r>
          </a:p>
          <a:p>
            <a:endParaRPr lang="en-US" altLang="en-US"/>
          </a:p>
          <a:p>
            <a:r>
              <a:rPr lang="en-US" altLang="en-US"/>
              <a:t>Митрална регургитација: холосистолни регургитациони шум над апексом са ширењем ка левој аксили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320"/>
    </mc:Choice>
    <mc:Fallback>
      <p:transition spd="slow" advTm="2832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>
            <a:extLst>
              <a:ext uri="{FF2B5EF4-FFF2-40B4-BE49-F238E27FC236}">
                <a16:creationId xmlns:a16="http://schemas.microsoft.com/office/drawing/2014/main" xmlns="" id="{E1B262B1-6AB4-402E-8085-AEBC70C74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FF0000"/>
                </a:solidFill>
              </a:rPr>
              <a:t>Најчешћи дијастолни шумови</a:t>
            </a:r>
          </a:p>
        </p:txBody>
      </p:sp>
      <p:sp>
        <p:nvSpPr>
          <p:cNvPr id="43011" name="Content Placeholder 2">
            <a:extLst>
              <a:ext uri="{FF2B5EF4-FFF2-40B4-BE49-F238E27FC236}">
                <a16:creationId xmlns:a16="http://schemas.microsoft.com/office/drawing/2014/main" xmlns="" id="{AD7E1472-827D-46D6-834E-CAF9B85455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/>
              <a:t>Аортна инсуфицијенција: протодијастолни аспиративни декрешендо шум над аортом</a:t>
            </a:r>
          </a:p>
          <a:p>
            <a:pPr>
              <a:buFontTx/>
              <a:buNone/>
            </a:pPr>
            <a:endParaRPr lang="en-US" altLang="en-US"/>
          </a:p>
          <a:p>
            <a:r>
              <a:rPr lang="en-US" altLang="en-US"/>
              <a:t>Митрална стеноза: дијастолно добовање над апексом, не пропагира се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412"/>
    </mc:Choice>
    <mc:Fallback>
      <p:transition spd="slow" advTm="19412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2">
            <a:extLst>
              <a:ext uri="{FF2B5EF4-FFF2-40B4-BE49-F238E27FC236}">
                <a16:creationId xmlns:a16="http://schemas.microsoft.com/office/drawing/2014/main" xmlns="" id="{19280290-0135-4540-A96C-CC0835AB1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8313" y="2420938"/>
            <a:ext cx="8229600" cy="40941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Ритам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Тонови</a:t>
            </a:r>
            <a:endParaRPr lang="en-US" altLang="en-US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Шумови</a:t>
            </a:r>
          </a:p>
          <a:p>
            <a:pPr eaLnBrk="1" hangingPunct="1">
              <a:lnSpc>
                <a:spcPct val="80000"/>
              </a:lnSpc>
            </a:pPr>
            <a:endParaRPr lang="sr-Latn-C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радња ритмична, тонови јасни, шумова нема</a:t>
            </a:r>
            <a:endParaRPr lang="sr-Cyrl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sr-Latn-C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en-U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радња аритмична </a:t>
            </a: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по типу апсолутне аритмије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, тонови тиши, </a:t>
            </a:r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систолни шум (интензитет 4/6) над апексом са пропагацијом у аксилу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xmlns="" id="{299D8131-7544-46A4-9DFD-CE4425EA31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000125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Опис аускултаторног налаза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036" name="Picture 2" descr="D:\Srdjan\Goran\Predavanja\PPT\Slicice za ppt\animations\Medical-06-junejh.jpg">
            <a:extLst>
              <a:ext uri="{FF2B5EF4-FFF2-40B4-BE49-F238E27FC236}">
                <a16:creationId xmlns:a16="http://schemas.microsoft.com/office/drawing/2014/main" xmlns="" id="{589E7B65-E9A5-4173-9BB2-8DE5B96BB4D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13" y="2214563"/>
            <a:ext cx="2867025" cy="151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028"/>
    </mc:Choice>
    <mc:Fallback>
      <p:transition spd="slow" advTm="28028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Content Placeholder 2">
            <a:extLst>
              <a:ext uri="{FF2B5EF4-FFF2-40B4-BE49-F238E27FC236}">
                <a16:creationId xmlns:a16="http://schemas.microsoft.com/office/drawing/2014/main" xmlns="" id="{4CE8F266-3662-4CB5-B67C-4D726B4E66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2216150"/>
            <a:ext cx="8229600" cy="3927475"/>
          </a:xfrm>
        </p:spPr>
        <p:txBody>
          <a:bodyPr/>
          <a:lstStyle/>
          <a:p>
            <a:pPr eaLnBrk="1" hangingPunct="1"/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Инспекција </a:t>
            </a:r>
          </a:p>
          <a:p>
            <a:pPr eaLnBrk="1" hangingPunct="1"/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бледило, </a:t>
            </a:r>
          </a:p>
          <a:p>
            <a:pPr eaLnBrk="1" hangingPunct="1"/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цијаноза, </a:t>
            </a: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sr-Latn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рофика</a:t>
            </a:r>
          </a:p>
          <a:p>
            <a:pPr eaLnBrk="1" hangingPunct="1"/>
            <a:endParaRPr lang="sr-Latn-CS" altLang="en-US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Палпација </a:t>
            </a: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каротидних артерија</a:t>
            </a:r>
          </a:p>
          <a:p>
            <a:pPr eaLnBrk="1" hangingPunct="1"/>
            <a:r>
              <a:rPr lang="sr-Cyrl-CS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артерија горњих и доњих екстремитета</a:t>
            </a:r>
            <a:endParaRPr lang="sr-Latn-CS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sr-Latn-CS" altLang="en-US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Latn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Аускултација</a:t>
            </a:r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xmlns="" id="{F064FCCC-C740-4341-9E06-897969C159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000125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Преглед великих крвних судова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5060" name="Picture 10" descr="pulsevi">
            <a:extLst>
              <a:ext uri="{FF2B5EF4-FFF2-40B4-BE49-F238E27FC236}">
                <a16:creationId xmlns:a16="http://schemas.microsoft.com/office/drawing/2014/main" xmlns="" id="{2CC582DB-0FE4-429F-B05B-A91003A464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76475"/>
            <a:ext cx="4079875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712"/>
    </mc:Choice>
    <mc:Fallback>
      <p:transition spd="slow" advTm="13712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Content Placeholder 2">
            <a:extLst>
              <a:ext uri="{FF2B5EF4-FFF2-40B4-BE49-F238E27FC236}">
                <a16:creationId xmlns:a16="http://schemas.microsoft.com/office/drawing/2014/main" xmlns="" id="{7B7AEA92-EC3A-4E61-9F4E-4552A893EB8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23850" y="2924175"/>
            <a:ext cx="8229600" cy="3673475"/>
          </a:xfrm>
        </p:spPr>
        <p:txBody>
          <a:bodyPr/>
          <a:lstStyle/>
          <a:p>
            <a:pPr eaLnBrk="1" hangingPunct="1"/>
            <a:r>
              <a:rPr lang="sr-Cyrl-CS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Ритам</a:t>
            </a:r>
          </a:p>
          <a:p>
            <a:pPr eaLnBrk="1" hangingPunct="1">
              <a:buFontTx/>
              <a:buChar char="-"/>
            </a:pP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правилан (</a:t>
            </a:r>
            <a:r>
              <a:rPr lang="sl-SI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regularis)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– неправилан</a:t>
            </a:r>
            <a:r>
              <a:rPr lang="sl-SI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(iregularis)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buFontTx/>
              <a:buChar char="-"/>
            </a:pP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спор (</a:t>
            </a:r>
            <a:r>
              <a:rPr lang="sl-SI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rarus) –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брз </a:t>
            </a:r>
            <a:r>
              <a:rPr lang="sl-SI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(frequens)</a:t>
            </a:r>
            <a:endParaRPr lang="sr-Latn-C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Амплитуда пулсног таласа</a:t>
            </a:r>
          </a:p>
          <a:p>
            <a:pPr eaLnBrk="1" hangingPunct="1">
              <a:buFontTx/>
              <a:buChar char="-"/>
            </a:pP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велика (</a:t>
            </a:r>
            <a:r>
              <a:rPr lang="sl-SI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magnus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l-SI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мала (</a:t>
            </a:r>
            <a:r>
              <a:rPr lang="sl-SI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parvus</a:t>
            </a:r>
            <a:r>
              <a:rPr lang="sr-Cyrl-C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sr-Cyrl-CS" altLang="en-US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Облик пулсног таласа</a:t>
            </a:r>
          </a:p>
          <a:p>
            <a:pPr eaLnBrk="1" hangingPunct="1">
              <a:buFontTx/>
              <a:buChar char="-"/>
            </a:pP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брз (</a:t>
            </a:r>
            <a:r>
              <a:rPr lang="sl-SI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celer</a:t>
            </a: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) – спор (</a:t>
            </a:r>
            <a:r>
              <a:rPr lang="sl-SI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tardus</a:t>
            </a: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Tx/>
              <a:buChar char="-"/>
            </a:pPr>
            <a:endParaRPr lang="sr-Latn-CS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083" name="Rectangle 2">
            <a:extLst>
              <a:ext uri="{FF2B5EF4-FFF2-40B4-BE49-F238E27FC236}">
                <a16:creationId xmlns:a16="http://schemas.microsoft.com/office/drawing/2014/main" xmlns="" id="{2C8A0E42-A029-42A8-8329-E7B32C93D07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285875"/>
            <a:ext cx="8229600" cy="1422400"/>
          </a:xfrm>
        </p:spPr>
        <p:txBody>
          <a:bodyPr/>
          <a:lstStyle/>
          <a:p>
            <a:pPr eaLnBrk="1" hangingPunct="1"/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Артеријски пулс</a:t>
            </a:r>
            <a:b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карактеристике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7846"/>
    </mc:Choice>
    <mc:Fallback>
      <p:transition spd="slow" advTm="27846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1" descr="Pulse sites-en.svg">
            <a:extLst>
              <a:ext uri="{FF2B5EF4-FFF2-40B4-BE49-F238E27FC236}">
                <a16:creationId xmlns:a16="http://schemas.microsoft.com/office/drawing/2014/main" xmlns="" id="{344C3CF1-9518-410A-92E1-8A8D422AD5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43188" y="1143000"/>
            <a:ext cx="3429000" cy="52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059"/>
    </mc:Choice>
    <mc:Fallback>
      <p:transition spd="slow" advTm="23059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3">
            <a:extLst>
              <a:ext uri="{FF2B5EF4-FFF2-40B4-BE49-F238E27FC236}">
                <a16:creationId xmlns:a16="http://schemas.microsoft.com/office/drawing/2014/main" xmlns="" id="{429D408E-1247-4599-B932-4451EC0729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2287588"/>
            <a:ext cx="8229600" cy="43100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sl-SI" altLang="en-US">
                <a:solidFill>
                  <a:srgbClr val="FF0000"/>
                </a:solidFill>
                <a:latin typeface="Times New Roman" panose="02020603050405020304" pitchFamily="18" charset="0"/>
              </a:rPr>
              <a:t>a. carotis comunis</a:t>
            </a:r>
          </a:p>
          <a:p>
            <a:pPr>
              <a:lnSpc>
                <a:spcPct val="90000"/>
              </a:lnSpc>
            </a:pPr>
            <a:r>
              <a:rPr lang="sl-SI" altLang="en-US">
                <a:solidFill>
                  <a:srgbClr val="FF0000"/>
                </a:solidFill>
                <a:latin typeface="Times New Roman" panose="02020603050405020304" pitchFamily="18" charset="0"/>
              </a:rPr>
              <a:t>a. radialis</a:t>
            </a:r>
          </a:p>
          <a:p>
            <a:pPr>
              <a:lnSpc>
                <a:spcPct val="90000"/>
              </a:lnSpc>
            </a:pPr>
            <a:r>
              <a:rPr lang="sl-SI" altLang="en-US">
                <a:solidFill>
                  <a:srgbClr val="FF0000"/>
                </a:solidFill>
                <a:latin typeface="Times New Roman" panose="02020603050405020304" pitchFamily="18" charset="0"/>
              </a:rPr>
              <a:t>a. ulnaris</a:t>
            </a:r>
          </a:p>
          <a:p>
            <a:pPr>
              <a:lnSpc>
                <a:spcPct val="90000"/>
              </a:lnSpc>
            </a:pPr>
            <a:r>
              <a:rPr lang="sl-SI" altLang="en-US">
                <a:solidFill>
                  <a:srgbClr val="FF0000"/>
                </a:solidFill>
                <a:latin typeface="Times New Roman" panose="02020603050405020304" pitchFamily="18" charset="0"/>
              </a:rPr>
              <a:t>a. brachialis</a:t>
            </a:r>
            <a:endParaRPr lang="sr-Cyrl-CS" altLang="en-US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endParaRPr lang="sr-Cyrl-CS" altLang="en-US" sz="20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Cyrl-CS" altLang="en-US" sz="20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endParaRPr lang="sr-Cyrl-CS" altLang="en-US" sz="20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sr-Cyrl-CS" altLang="en-US">
                <a:latin typeface="Times New Roman" panose="02020603050405020304" pitchFamily="18" charset="0"/>
              </a:rPr>
              <a:t>Одређивање срчане фреквенције</a:t>
            </a:r>
            <a:endParaRPr lang="sl-SI" altLang="en-US"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sr-Cyrl-CS" altLang="en-US">
                <a:latin typeface="Times New Roman" panose="02020603050405020304" pitchFamily="18" charset="0"/>
              </a:rPr>
              <a:t>Пулсни дефицит</a:t>
            </a:r>
            <a:endParaRPr lang="en-US" altLang="en-US">
              <a:latin typeface="Times New Roman" panose="02020603050405020304" pitchFamily="18" charset="0"/>
            </a:endParaRPr>
          </a:p>
        </p:txBody>
      </p:sp>
      <p:sp>
        <p:nvSpPr>
          <p:cNvPr id="48131" name="Rectangle 2">
            <a:extLst>
              <a:ext uri="{FF2B5EF4-FFF2-40B4-BE49-F238E27FC236}">
                <a16:creationId xmlns:a16="http://schemas.microsoft.com/office/drawing/2014/main" xmlns="" id="{B875AB80-A5FC-4846-9C88-05AA0F36A5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0001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Палпација пулсева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8132" name="Picture 6" descr="cardiac_carotid2">
            <a:extLst>
              <a:ext uri="{FF2B5EF4-FFF2-40B4-BE49-F238E27FC236}">
                <a16:creationId xmlns:a16="http://schemas.microsoft.com/office/drawing/2014/main" xmlns="" id="{8C158F0F-E52C-4E32-BDB3-E671EFC12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0100" y="2205038"/>
            <a:ext cx="32639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Picture 7" descr="upper_normal_radial">
            <a:extLst>
              <a:ext uri="{FF2B5EF4-FFF2-40B4-BE49-F238E27FC236}">
                <a16:creationId xmlns:a16="http://schemas.microsoft.com/office/drawing/2014/main" xmlns="" id="{C397F5BA-1C6E-4642-BB39-40DE9116E5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924175"/>
            <a:ext cx="3478212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3767"/>
    </mc:Choice>
    <mc:Fallback>
      <p:transition spd="slow" advTm="23767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>
            <a:extLst>
              <a:ext uri="{FF2B5EF4-FFF2-40B4-BE49-F238E27FC236}">
                <a16:creationId xmlns:a16="http://schemas.microsoft.com/office/drawing/2014/main" xmlns="" id="{4A0725BF-A1C9-4A6C-BB49-433ACE6663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2287588"/>
            <a:ext cx="8229600" cy="2654300"/>
          </a:xfrm>
        </p:spPr>
        <p:txBody>
          <a:bodyPr/>
          <a:lstStyle/>
          <a:p>
            <a:r>
              <a:rPr lang="sl-SI" altLang="en-US">
                <a:solidFill>
                  <a:srgbClr val="FF0000"/>
                </a:solidFill>
                <a:latin typeface="Times New Roman" panose="02020603050405020304" pitchFamily="18" charset="0"/>
              </a:rPr>
              <a:t>a. femoralis</a:t>
            </a:r>
          </a:p>
          <a:p>
            <a:r>
              <a:rPr lang="sl-SI" altLang="en-US">
                <a:solidFill>
                  <a:srgbClr val="FF0000"/>
                </a:solidFill>
                <a:latin typeface="Times New Roman" panose="02020603050405020304" pitchFamily="18" charset="0"/>
              </a:rPr>
              <a:t>a. poplitealis</a:t>
            </a:r>
          </a:p>
          <a:p>
            <a:r>
              <a:rPr lang="sl-SI" altLang="en-US">
                <a:solidFill>
                  <a:srgbClr val="FF0000"/>
                </a:solidFill>
                <a:latin typeface="Times New Roman" panose="02020603050405020304" pitchFamily="18" charset="0"/>
              </a:rPr>
              <a:t>a. tibialis posterior</a:t>
            </a:r>
          </a:p>
          <a:p>
            <a:r>
              <a:rPr lang="sl-SI" altLang="en-US">
                <a:solidFill>
                  <a:srgbClr val="FF0000"/>
                </a:solidFill>
                <a:latin typeface="Times New Roman" panose="02020603050405020304" pitchFamily="18" charset="0"/>
              </a:rPr>
              <a:t>a. dorsalis pedis</a:t>
            </a:r>
            <a:endParaRPr lang="sr-Cyrl-CS" altLang="en-US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endParaRPr lang="sr-Cyrl-CS" altLang="en-US" sz="20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endParaRPr lang="sr-Cyrl-CS" altLang="en-US" sz="20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buFontTx/>
              <a:buNone/>
            </a:pPr>
            <a:endParaRPr lang="sr-Cyrl-CS" altLang="en-US" sz="2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xmlns="" id="{009ED411-E327-408A-83EC-C243E402E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00012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Палпација пулсева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9156" name="Picture 6" descr="extremities_normal_femoral_palpation">
            <a:extLst>
              <a:ext uri="{FF2B5EF4-FFF2-40B4-BE49-F238E27FC236}">
                <a16:creationId xmlns:a16="http://schemas.microsoft.com/office/drawing/2014/main" xmlns="" id="{9F2A83FE-F4CA-4BC2-BE82-40DF0C5C5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725" y="2205038"/>
            <a:ext cx="385127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7" name="Picture 7" descr="extremities_popliteal">
            <a:extLst>
              <a:ext uri="{FF2B5EF4-FFF2-40B4-BE49-F238E27FC236}">
                <a16:creationId xmlns:a16="http://schemas.microsoft.com/office/drawing/2014/main" xmlns="" id="{1FEE016B-FF87-4312-847F-24E1FE57E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3789363"/>
            <a:ext cx="360045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8" name="Picture 8" descr="extremities_normal_pt">
            <a:extLst>
              <a:ext uri="{FF2B5EF4-FFF2-40B4-BE49-F238E27FC236}">
                <a16:creationId xmlns:a16="http://schemas.microsoft.com/office/drawing/2014/main" xmlns="" id="{1F870E66-1229-46E2-9CEF-D2A6AABA7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4438" y="4941888"/>
            <a:ext cx="3190875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9" name="Picture 9" descr="extremities_normal_dp2">
            <a:extLst>
              <a:ext uri="{FF2B5EF4-FFF2-40B4-BE49-F238E27FC236}">
                <a16:creationId xmlns:a16="http://schemas.microsoft.com/office/drawing/2014/main" xmlns="" id="{E6345236-0BC3-4A2B-B844-96FEE6514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941888"/>
            <a:ext cx="2843213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9308"/>
    </mc:Choice>
    <mc:Fallback>
      <p:transition spd="slow" advTm="49308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xmlns="" id="{FE12299F-3004-405F-AD09-0A536788A9E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000125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ртеријски притисак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0179" name="Picture 5" descr="vitals_normal_bp3">
            <a:extLst>
              <a:ext uri="{FF2B5EF4-FFF2-40B4-BE49-F238E27FC236}">
                <a16:creationId xmlns:a16="http://schemas.microsoft.com/office/drawing/2014/main" xmlns="" id="{31C08299-D221-46CB-875B-28262BBFCC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924175"/>
            <a:ext cx="8713787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Content Placeholder 2">
            <a:extLst>
              <a:ext uri="{FF2B5EF4-FFF2-40B4-BE49-F238E27FC236}">
                <a16:creationId xmlns:a16="http://schemas.microsoft.com/office/drawing/2014/main" xmlns="" id="{12D95DE6-69ED-4281-BF3A-66F304DFFFB5}"/>
              </a:ext>
            </a:extLst>
          </p:cNvPr>
          <p:cNvSpPr>
            <a:spLocks/>
          </p:cNvSpPr>
          <p:nvPr/>
        </p:nvSpPr>
        <p:spPr bwMode="auto">
          <a:xfrm>
            <a:off x="179388" y="2276475"/>
            <a:ext cx="8229600" cy="380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Техника мерења</a:t>
            </a:r>
            <a:r>
              <a:rPr lang="sr-Cyrl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(Коротков – 1905. год.)</a:t>
            </a:r>
          </a:p>
          <a:p>
            <a:pPr eaLnBrk="1" hangingPunct="1">
              <a:spcBef>
                <a:spcPct val="20000"/>
              </a:spcBef>
            </a:pPr>
            <a:endParaRPr lang="sr-Cyrl-CS" altLang="en-US" sz="1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мировање током најмање 5 минута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брахијална артерија у нивоу срца</a:t>
            </a:r>
            <a:r>
              <a:rPr lang="sr-Latn-C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постављање манжетне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постављање стетоскопа</a:t>
            </a:r>
            <a:endParaRPr lang="sr-Latn-CS" altLang="en-US" sz="28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палпација радијалне артерије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надувавање манжетне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постепено смањивање притиска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sr-Latn-CS" altLang="en-US" sz="10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7775"/>
    </mc:Choice>
    <mc:Fallback>
      <p:transition spd="slow" advTm="47775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xmlns="" id="{D3AB79B4-9CCE-4B87-A531-C5DE74F0939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000125"/>
            <a:ext cx="8229600" cy="1143000"/>
          </a:xfrm>
        </p:spPr>
        <p:txBody>
          <a:bodyPr/>
          <a:lstStyle/>
          <a:p>
            <a:pPr eaLnBrk="1" hangingPunct="1"/>
            <a:r>
              <a:rPr lang="sr-Latn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sr-Cyrl-CS" altLang="en-U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ртеријски притисак</a:t>
            </a:r>
            <a:endParaRPr lang="en-US" altLang="en-U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03" name="Picture 5" descr="vitals_bp_cuff">
            <a:extLst>
              <a:ext uri="{FF2B5EF4-FFF2-40B4-BE49-F238E27FC236}">
                <a16:creationId xmlns:a16="http://schemas.microsoft.com/office/drawing/2014/main" xmlns="" id="{2CD45E79-A0BF-40A2-A3D4-9C2A80E10C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163" y="2781300"/>
            <a:ext cx="3600450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Content Placeholder 2">
            <a:extLst>
              <a:ext uri="{FF2B5EF4-FFF2-40B4-BE49-F238E27FC236}">
                <a16:creationId xmlns:a16="http://schemas.microsoft.com/office/drawing/2014/main" xmlns="" id="{4D469514-345E-494F-8F0B-6B68BA1964EE}"/>
              </a:ext>
            </a:extLst>
          </p:cNvPr>
          <p:cNvSpPr>
            <a:spLocks/>
          </p:cNvSpPr>
          <p:nvPr/>
        </p:nvSpPr>
        <p:spPr bwMode="auto">
          <a:xfrm>
            <a:off x="179388" y="2708275"/>
            <a:ext cx="8569325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фаза Коротковљевих тонова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Мерење притиска на обе руке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Мерење притиска на ногама</a:t>
            </a:r>
          </a:p>
          <a:p>
            <a:pPr eaLnBrk="1" hangingPunct="1">
              <a:spcBef>
                <a:spcPct val="20000"/>
              </a:spcBef>
              <a:buFontTx/>
              <a:buChar char="-"/>
            </a:pP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одговарајуће манжетне</a:t>
            </a:r>
          </a:p>
          <a:p>
            <a:pPr eaLnBrk="1" hangingPunct="1">
              <a:spcBef>
                <a:spcPct val="20000"/>
              </a:spcBef>
            </a:pPr>
            <a:endParaRPr lang="sr-Cyrl-CS" alt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20000"/>
              </a:spcBef>
              <a:buFontTx/>
              <a:buChar char="•"/>
            </a:pPr>
            <a:r>
              <a:rPr lang="sr-Cyrl-CS" altLang="en-US" sz="28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Разлике у притисцима на рукама и/или ногама</a:t>
            </a:r>
          </a:p>
          <a:p>
            <a:pPr eaLnBrk="1" hangingPunct="1">
              <a:spcBef>
                <a:spcPct val="20000"/>
              </a:spcBef>
              <a:buFontTx/>
              <a:buChar char="-"/>
            </a:pP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коарктација аорте</a:t>
            </a:r>
          </a:p>
          <a:p>
            <a:pPr eaLnBrk="1" hangingPunct="1">
              <a:spcBef>
                <a:spcPct val="20000"/>
              </a:spcBef>
              <a:buFontTx/>
              <a:buChar char="-"/>
            </a:pPr>
            <a:r>
              <a:rPr lang="sr-Cyrl-CS" altLang="en-US" sz="2600">
                <a:latin typeface="Times New Roman" panose="02020603050405020304" pitchFamily="18" charset="0"/>
                <a:cs typeface="Times New Roman" panose="02020603050405020304" pitchFamily="18" charset="0"/>
              </a:rPr>
              <a:t>аортна инсуфицијенција (Хилов знак)</a:t>
            </a:r>
          </a:p>
          <a:p>
            <a:pPr eaLnBrk="1" hangingPunct="1">
              <a:spcBef>
                <a:spcPct val="20000"/>
              </a:spcBef>
              <a:buFontTx/>
              <a:buChar char="•"/>
            </a:pPr>
            <a:endParaRPr lang="sr-Latn-CS" altLang="en-US" sz="1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518"/>
    </mc:Choice>
    <mc:Fallback>
      <p:transition spd="slow" advTm="35518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2">
            <a:extLst>
              <a:ext uri="{FF2B5EF4-FFF2-40B4-BE49-F238E27FC236}">
                <a16:creationId xmlns:a16="http://schemas.microsoft.com/office/drawing/2014/main" xmlns="" id="{3A45E06E-CEF1-4D05-98F8-DEC06C9B1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188" y="571500"/>
            <a:ext cx="3008312" cy="1162050"/>
          </a:xfrm>
        </p:spPr>
        <p:txBody>
          <a:bodyPr/>
          <a:lstStyle/>
          <a:p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Коронарне артерије</a:t>
            </a:r>
            <a:r>
              <a:rPr lang="en-US" altLang="en-US"/>
              <a:t/>
            </a:r>
            <a:br>
              <a:rPr lang="en-US" altLang="en-US"/>
            </a:br>
            <a:endParaRPr lang="en-US" altLang="en-US"/>
          </a:p>
        </p:txBody>
      </p:sp>
      <p:sp>
        <p:nvSpPr>
          <p:cNvPr id="6147" name="Text Placeholder 4">
            <a:extLst>
              <a:ext uri="{FF2B5EF4-FFF2-40B4-BE49-F238E27FC236}">
                <a16:creationId xmlns:a16="http://schemas.microsoft.com/office/drawing/2014/main" xmlns="" id="{55C91B42-BAD4-4150-9D36-6F3F6CA30A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8625" y="1928813"/>
            <a:ext cx="3008313" cy="4691062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altLang="en-US"/>
              <a:t> </a:t>
            </a: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 стабло (LM)</a:t>
            </a:r>
          </a:p>
          <a:p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•"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Предња лева десцендентна артерија (LAD)</a:t>
            </a:r>
          </a:p>
          <a:p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•"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Циркумфлексна артерија (LCX)</a:t>
            </a:r>
          </a:p>
          <a:p>
            <a:endParaRPr lang="en-US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Tx/>
              <a:buChar char="•"/>
            </a:pPr>
            <a:r>
              <a:rPr lang="en-US" altLang="en-US">
                <a:latin typeface="Times New Roman" panose="02020603050405020304" pitchFamily="18" charset="0"/>
                <a:cs typeface="Times New Roman" panose="02020603050405020304" pitchFamily="18" charset="0"/>
              </a:rPr>
              <a:t> Десна коронарна артерија (RCA)</a:t>
            </a:r>
          </a:p>
        </p:txBody>
      </p:sp>
      <p:pic>
        <p:nvPicPr>
          <p:cNvPr id="6148" name="AAGQUYA0.jpg" descr="AAGQUYA0">
            <a:extLst>
              <a:ext uri="{FF2B5EF4-FFF2-40B4-BE49-F238E27FC236}">
                <a16:creationId xmlns:a16="http://schemas.microsoft.com/office/drawing/2014/main" xmlns="" id="{E80A44C7-E23E-481D-A6B2-870F9ABF64D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571875" y="1428750"/>
            <a:ext cx="5111750" cy="4725988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6093"/>
    </mc:Choice>
    <mc:Fallback>
      <p:transition spd="slow" advTm="56093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2">
            <a:extLst>
              <a:ext uri="{FF2B5EF4-FFF2-40B4-BE49-F238E27FC236}">
                <a16:creationId xmlns:a16="http://schemas.microsoft.com/office/drawing/2014/main" xmlns="" id="{1F058DF1-28CD-4A48-8E30-C9DE19B8DCFF}"/>
              </a:ext>
            </a:extLst>
          </p:cNvPr>
          <p:cNvGraphicFramePr>
            <a:graphicFrameLocks noGrp="1"/>
          </p:cNvGraphicFramePr>
          <p:nvPr/>
        </p:nvGraphicFramePr>
        <p:xfrm>
          <a:off x="500063" y="2181225"/>
          <a:ext cx="8153400" cy="4605339"/>
        </p:xfrm>
        <a:graphic>
          <a:graphicData uri="http://schemas.openxmlformats.org/drawingml/2006/table">
            <a:tbl>
              <a:tblPr/>
              <a:tblGrid>
                <a:gridCol w="27924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7908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57016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5772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КАТЕГОРИЈА</a:t>
                      </a:r>
                      <a:endParaRPr kumimoji="0" 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  </a:t>
                      </a:r>
                      <a:r>
                        <a:rPr kumimoji="0" lang="x-none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ВРЕДНОСТ АРТЕРИЈСКОГ ПРИТИСКА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78651">
                <a:tc v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 </a:t>
                      </a: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СИСТОЛНИ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ДИЈАСТОЛНИ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ОПТИМАЛАН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&lt;120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&lt;80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НОРМАЛАН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120-129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80-84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ВИСОКО НОРМАЛАН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130-139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85-89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ХИПЕРТЕНЗИЈА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sr-Latn-C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sr-Latn-C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7150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СТАДИЈУМ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 (</a:t>
                      </a: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блага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140-159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90-99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СТАДИЈУМ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II (</a:t>
                      </a: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умерена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160-179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100-109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СТАДИЈУМ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III (</a:t>
                      </a: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тешка</a:t>
                      </a:r>
                      <a:r>
                        <a:rPr kumimoji="0" 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&gt;/=180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&gt;/=110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4699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x-none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ИЗОЛОВАНА СИСТОЛНА</a:t>
                      </a:r>
                      <a:endParaRPr kumimoji="0" 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2" marB="4572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&gt;/=140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&lt;90</a:t>
                      </a:r>
                    </a:p>
                  </a:txBody>
                  <a:tcPr marT="45722" marB="45722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52270" name="Title 1">
            <a:extLst>
              <a:ext uri="{FF2B5EF4-FFF2-40B4-BE49-F238E27FC236}">
                <a16:creationId xmlns:a16="http://schemas.microsoft.com/office/drawing/2014/main" xmlns="" id="{D5ADF886-1013-4321-8BEA-DB682B839C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4313" y="1143000"/>
            <a:ext cx="8858250" cy="642938"/>
          </a:xfrm>
        </p:spPr>
        <p:txBody>
          <a:bodyPr/>
          <a:lstStyle/>
          <a:p>
            <a:r>
              <a:rPr lang="en-US" altLang="en-US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Класификација артеријске хипертензије</a:t>
            </a:r>
            <a:endParaRPr lang="sr-Latn-CS" altLang="en-US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2171"/>
    </mc:Choice>
    <mc:Fallback>
      <p:transition spd="slow" advTm="102171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>
            <a:extLst>
              <a:ext uri="{FF2B5EF4-FFF2-40B4-BE49-F238E27FC236}">
                <a16:creationId xmlns:a16="http://schemas.microsoft.com/office/drawing/2014/main" xmlns="" id="{E16C9BF8-E98F-4F84-A386-80CC34EA48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Вентрикуларни септални дефект (VSD)</a:t>
            </a:r>
          </a:p>
        </p:txBody>
      </p:sp>
      <p:pic>
        <p:nvPicPr>
          <p:cNvPr id="53251" name="AAGQUZB0.jpg" descr="AAGQUZB0">
            <a:extLst>
              <a:ext uri="{FF2B5EF4-FFF2-40B4-BE49-F238E27FC236}">
                <a16:creationId xmlns:a16="http://schemas.microsoft.com/office/drawing/2014/main" xmlns="" id="{5D3F7BAE-320E-4405-B948-88CC536578E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92388" y="2287588"/>
            <a:ext cx="3959225" cy="452596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4610"/>
    </mc:Choice>
    <mc:Fallback>
      <p:transition spd="slow" advTm="4461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>
            <a:extLst>
              <a:ext uri="{FF2B5EF4-FFF2-40B4-BE49-F238E27FC236}">
                <a16:creationId xmlns:a16="http://schemas.microsoft.com/office/drawing/2014/main" xmlns="" id="{CEBEA294-3395-49AF-9CDA-5190F8E7E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Атријални септални дефект (ASD)</a:t>
            </a:r>
          </a:p>
        </p:txBody>
      </p:sp>
      <p:pic>
        <p:nvPicPr>
          <p:cNvPr id="54275" name="AAGQUZJ0.jpg" descr="AAGQUZJ0">
            <a:extLst>
              <a:ext uri="{FF2B5EF4-FFF2-40B4-BE49-F238E27FC236}">
                <a16:creationId xmlns:a16="http://schemas.microsoft.com/office/drawing/2014/main" xmlns="" id="{CC7A9C5C-1B3E-498E-975C-950F335AE27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52700" y="2287588"/>
            <a:ext cx="4038600" cy="452596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539"/>
    </mc:Choice>
    <mc:Fallback>
      <p:transition spd="slow" advTm="28539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>
            <a:extLst>
              <a:ext uri="{FF2B5EF4-FFF2-40B4-BE49-F238E27FC236}">
                <a16:creationId xmlns:a16="http://schemas.microsoft.com/office/drawing/2014/main" xmlns="" id="{D848D532-C06A-4DCB-B5F8-B5AD34A34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Коарктација аорте</a:t>
            </a:r>
          </a:p>
        </p:txBody>
      </p:sp>
      <p:pic>
        <p:nvPicPr>
          <p:cNvPr id="55299" name="AAGQUZI0.jpg" descr="AAGQUZI0">
            <a:extLst>
              <a:ext uri="{FF2B5EF4-FFF2-40B4-BE49-F238E27FC236}">
                <a16:creationId xmlns:a16="http://schemas.microsoft.com/office/drawing/2014/main" xmlns="" id="{0ACBA99E-A7A4-4671-8ACB-E3DF4FAD52A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595563" y="2287588"/>
            <a:ext cx="3952875" cy="452596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0886"/>
    </mc:Choice>
    <mc:Fallback>
      <p:transition spd="slow" advTm="30886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>
            <a:extLst>
              <a:ext uri="{FF2B5EF4-FFF2-40B4-BE49-F238E27FC236}">
                <a16:creationId xmlns:a16="http://schemas.microsoft.com/office/drawing/2014/main" xmlns="" id="{77793321-A5E9-484D-9440-AC69B53C5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Ductus arteriosus persistens</a:t>
            </a:r>
          </a:p>
        </p:txBody>
      </p:sp>
      <p:pic>
        <p:nvPicPr>
          <p:cNvPr id="56323" name="AAGQUZH0.jpg" descr="AAGQUZH0">
            <a:extLst>
              <a:ext uri="{FF2B5EF4-FFF2-40B4-BE49-F238E27FC236}">
                <a16:creationId xmlns:a16="http://schemas.microsoft.com/office/drawing/2014/main" xmlns="" id="{C6881D25-588B-47BD-AEC9-B6CE4B83E3C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673350" y="2287588"/>
            <a:ext cx="3797300" cy="452596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390"/>
    </mc:Choice>
    <mc:Fallback>
      <p:transition spd="slow" advTm="3739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>
            <a:extLst>
              <a:ext uri="{FF2B5EF4-FFF2-40B4-BE49-F238E27FC236}">
                <a16:creationId xmlns:a16="http://schemas.microsoft.com/office/drawing/2014/main" xmlns="" id="{87689700-1BC8-42C2-A766-B932B0BA3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Tetralogia Fallot</a:t>
            </a:r>
          </a:p>
        </p:txBody>
      </p:sp>
      <p:pic>
        <p:nvPicPr>
          <p:cNvPr id="57347" name="AAGQUZG0.jpg" descr="AAGQUZG0">
            <a:extLst>
              <a:ext uri="{FF2B5EF4-FFF2-40B4-BE49-F238E27FC236}">
                <a16:creationId xmlns:a16="http://schemas.microsoft.com/office/drawing/2014/main" xmlns="" id="{E2AC5B6E-6107-467E-B215-8CD7CEE99CA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478088" y="2287588"/>
            <a:ext cx="4187825" cy="452596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9970"/>
    </mc:Choice>
    <mc:Fallback>
      <p:transition spd="slow" advTm="3997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4">
            <a:extLst>
              <a:ext uri="{FF2B5EF4-FFF2-40B4-BE49-F238E27FC236}">
                <a16:creationId xmlns:a16="http://schemas.microsoft.com/office/drawing/2014/main" xmlns="" id="{1492E1F3-7B2A-4412-B5BA-D3F978ECE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Спроводни систем срца</a:t>
            </a:r>
          </a:p>
        </p:txBody>
      </p:sp>
      <p:sp>
        <p:nvSpPr>
          <p:cNvPr id="7171" name="Content Placeholder 5">
            <a:extLst>
              <a:ext uri="{FF2B5EF4-FFF2-40B4-BE49-F238E27FC236}">
                <a16:creationId xmlns:a16="http://schemas.microsoft.com/office/drawing/2014/main" xmlns="" id="{4347BECF-8E58-4686-BBCF-60625495F9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Синусни чвор</a:t>
            </a:r>
          </a:p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Интраатријални путеви</a:t>
            </a:r>
          </a:p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AV чвор</a:t>
            </a:r>
          </a:p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Хисов сноп</a:t>
            </a:r>
          </a:p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Десна и лева грана</a:t>
            </a:r>
          </a:p>
          <a:p>
            <a:r>
              <a:rPr lang="en-US" alt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Пуринјеова влакна</a:t>
            </a:r>
          </a:p>
        </p:txBody>
      </p:sp>
      <p:pic>
        <p:nvPicPr>
          <p:cNvPr id="7172" name="AAGQUYC0.jpg" descr="AAGQUYC0">
            <a:extLst>
              <a:ext uri="{FF2B5EF4-FFF2-40B4-BE49-F238E27FC236}">
                <a16:creationId xmlns:a16="http://schemas.microsoft.com/office/drawing/2014/main" xmlns="" id="{2D821B99-0867-481E-8251-4F3C43076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0063" y="2071688"/>
            <a:ext cx="4833937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2106"/>
    </mc:Choice>
    <mc:Fallback>
      <p:transition spd="slow" advTm="32106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xmlns="" id="{A79FDA11-ADEF-4CBB-AE73-FA72BF731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ЕКГ</a:t>
            </a:r>
          </a:p>
        </p:txBody>
      </p:sp>
      <p:pic>
        <p:nvPicPr>
          <p:cNvPr id="8195" name="AAGQUYE0.jpg" descr="AAGQUYE0">
            <a:extLst>
              <a:ext uri="{FF2B5EF4-FFF2-40B4-BE49-F238E27FC236}">
                <a16:creationId xmlns:a16="http://schemas.microsoft.com/office/drawing/2014/main" xmlns="" id="{AD9577C2-C864-466F-92CA-F76B3E6E56D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430463" y="2287588"/>
            <a:ext cx="4283075" cy="4525962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7523"/>
    </mc:Choice>
    <mc:Fallback>
      <p:transition spd="slow" advTm="47523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xmlns="" id="{4FC2CDB1-3615-4D5C-84B1-97899AEE8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Вентрикулска тахикардија (VT)</a:t>
            </a:r>
          </a:p>
        </p:txBody>
      </p:sp>
      <p:pic>
        <p:nvPicPr>
          <p:cNvPr id="9219" name="AAGQUZM0.jpg" descr="AAGQUZM0">
            <a:extLst>
              <a:ext uri="{FF2B5EF4-FFF2-40B4-BE49-F238E27FC236}">
                <a16:creationId xmlns:a16="http://schemas.microsoft.com/office/drawing/2014/main" xmlns="" id="{D4A0445B-8447-4D04-B484-A4FB4B19DA6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2428875"/>
            <a:ext cx="8229600" cy="4243388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8070"/>
    </mc:Choice>
    <mc:Fallback>
      <p:transition spd="slow" advTm="2807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xmlns="" id="{8D76C671-59FB-4BAF-B87F-F5572C33C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Вентрикулска фибрилација (VF)</a:t>
            </a:r>
          </a:p>
        </p:txBody>
      </p:sp>
      <p:pic>
        <p:nvPicPr>
          <p:cNvPr id="10243" name="AAGQUZL0.jpg" descr="AAGQUZL0">
            <a:extLst>
              <a:ext uri="{FF2B5EF4-FFF2-40B4-BE49-F238E27FC236}">
                <a16:creationId xmlns:a16="http://schemas.microsoft.com/office/drawing/2014/main" xmlns="" id="{18EEA979-B9B6-4A76-BEEF-F7234AE05D7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2428875"/>
            <a:ext cx="8229600" cy="4243388"/>
          </a:xfr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0176"/>
    </mc:Choice>
    <mc:Fallback>
      <p:transition spd="slow" advTm="20176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7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</TotalTime>
  <Words>1024</Words>
  <Application>Microsoft Office PowerPoint</Application>
  <PresentationFormat>On-screen Show (4:3)</PresentationFormat>
  <Paragraphs>286</Paragraphs>
  <Slides>55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Default Design</vt:lpstr>
      <vt:lpstr>Објективни преглед срца и великих крвних судова</vt:lpstr>
      <vt:lpstr>Срчане структуре</vt:lpstr>
      <vt:lpstr>Slide 3</vt:lpstr>
      <vt:lpstr>Slide 4</vt:lpstr>
      <vt:lpstr>Коронарне артерије </vt:lpstr>
      <vt:lpstr>Спроводни систем срца</vt:lpstr>
      <vt:lpstr>ЕКГ</vt:lpstr>
      <vt:lpstr>Вентрикулска тахикардија (VT)</vt:lpstr>
      <vt:lpstr>Вентрикулска фибрилација (VF)</vt:lpstr>
      <vt:lpstr>Кључни циљеви сестринске анамнезе и прегледа КВС</vt:lpstr>
      <vt:lpstr>Сестринска анамнеза код обољења КВС</vt:lpstr>
      <vt:lpstr>Диференцијална дијагноза бола у грудима</vt:lpstr>
      <vt:lpstr>Други најчешћи симптоми код болести КВС</vt:lpstr>
      <vt:lpstr>Објективни преглед срца и великих крвних судова</vt:lpstr>
      <vt:lpstr>Општа инспекција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Процена централног венског притиска</vt:lpstr>
      <vt:lpstr>Палпација</vt:lpstr>
      <vt:lpstr>Палпација треперења  (thrill, fremisement)</vt:lpstr>
      <vt:lpstr>Slide 27</vt:lpstr>
      <vt:lpstr>Перкусија срца</vt:lpstr>
      <vt:lpstr>Аускултација срца</vt:lpstr>
      <vt:lpstr>Аускултационе тачке</vt:lpstr>
      <vt:lpstr>Промене у срчаним тоновима          (у јачини и броју)</vt:lpstr>
      <vt:lpstr>Промене у срчаним тоновима          (у јачини и броју)</vt:lpstr>
      <vt:lpstr>Slide 33</vt:lpstr>
      <vt:lpstr>Slide 34</vt:lpstr>
      <vt:lpstr>Тонови вештачких валвула</vt:lpstr>
      <vt:lpstr>Срчани шумови  класификација</vt:lpstr>
      <vt:lpstr>Срчани шумови особине</vt:lpstr>
      <vt:lpstr>Срчани шумови особине</vt:lpstr>
      <vt:lpstr>Slide 39</vt:lpstr>
      <vt:lpstr>Најчешћи систолни шумови</vt:lpstr>
      <vt:lpstr>Најчешћи дијастолни шумови</vt:lpstr>
      <vt:lpstr>Опис аускултаторног налаза</vt:lpstr>
      <vt:lpstr>Преглед великих крвних судова</vt:lpstr>
      <vt:lpstr>Артеријски пулс карактеристике</vt:lpstr>
      <vt:lpstr>Slide 45</vt:lpstr>
      <vt:lpstr>Slide 46</vt:lpstr>
      <vt:lpstr>Slide 47</vt:lpstr>
      <vt:lpstr>Aртеријски притисак</vt:lpstr>
      <vt:lpstr>Aртеријски притисак</vt:lpstr>
      <vt:lpstr>Класификација артеријске хипертензије</vt:lpstr>
      <vt:lpstr>Вентрикуларни септални дефект (VSD)</vt:lpstr>
      <vt:lpstr>Атријални септални дефект (ASD)</vt:lpstr>
      <vt:lpstr>Коарктација аорте</vt:lpstr>
      <vt:lpstr>Ductus arteriosus persistens</vt:lpstr>
      <vt:lpstr>Tetralogia Fallot</vt:lpstr>
    </vt:vector>
  </TitlesOfParts>
  <Company>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Windows User</cp:lastModifiedBy>
  <cp:revision>165</cp:revision>
  <dcterms:created xsi:type="dcterms:W3CDTF">2007-04-23T19:01:08Z</dcterms:created>
  <dcterms:modified xsi:type="dcterms:W3CDTF">2020-09-30T22:46:34Z</dcterms:modified>
</cp:coreProperties>
</file>